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1" r:id="rId3"/>
    <p:sldId id="257" r:id="rId4"/>
    <p:sldId id="267" r:id="rId5"/>
    <p:sldId id="281" r:id="rId6"/>
    <p:sldId id="295" r:id="rId7"/>
    <p:sldId id="338" r:id="rId8"/>
    <p:sldId id="280" r:id="rId9"/>
    <p:sldId id="265" r:id="rId10"/>
    <p:sldId id="258" r:id="rId11"/>
    <p:sldId id="262" r:id="rId12"/>
    <p:sldId id="263" r:id="rId13"/>
    <p:sldId id="264" r:id="rId14"/>
    <p:sldId id="268" r:id="rId15"/>
    <p:sldId id="259" r:id="rId16"/>
    <p:sldId id="271" r:id="rId17"/>
    <p:sldId id="274" r:id="rId18"/>
    <p:sldId id="319" r:id="rId19"/>
    <p:sldId id="321" r:id="rId20"/>
    <p:sldId id="273" r:id="rId21"/>
    <p:sldId id="272" r:id="rId22"/>
    <p:sldId id="277" r:id="rId23"/>
    <p:sldId id="296" r:id="rId24"/>
    <p:sldId id="285" r:id="rId25"/>
    <p:sldId id="312" r:id="rId26"/>
    <p:sldId id="292" r:id="rId27"/>
    <p:sldId id="290" r:id="rId28"/>
    <p:sldId id="300" r:id="rId29"/>
    <p:sldId id="303" r:id="rId30"/>
    <p:sldId id="304" r:id="rId31"/>
    <p:sldId id="305" r:id="rId32"/>
    <p:sldId id="306" r:id="rId33"/>
    <p:sldId id="307" r:id="rId34"/>
    <p:sldId id="336" r:id="rId35"/>
    <p:sldId id="337" r:id="rId36"/>
    <p:sldId id="322" r:id="rId37"/>
    <p:sldId id="260" r:id="rId38"/>
    <p:sldId id="339" r:id="rId39"/>
    <p:sldId id="340" r:id="rId40"/>
    <p:sldId id="341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50C5-4182-4766-9651-1944D2F97C20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9BCD5-CB30-4276-B70E-F4FC9C5F7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94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mc.ncbi.nlm.nih.gov/articles/PMC5594743/#R29" TargetMode="External"/><Relationship Id="rId3" Type="http://schemas.openxmlformats.org/officeDocument/2006/relationships/hyperlink" Target="https://pmc.ncbi.nlm.nih.gov/articles/PMC5594743/#R15" TargetMode="External"/><Relationship Id="rId7" Type="http://schemas.openxmlformats.org/officeDocument/2006/relationships/hyperlink" Target="https://pmc.ncbi.nlm.nih.gov/articles/PMC5594743/#R2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mc.ncbi.nlm.nih.gov/articles/PMC5594743/#R24" TargetMode="External"/><Relationship Id="rId5" Type="http://schemas.openxmlformats.org/officeDocument/2006/relationships/hyperlink" Target="https://pmc.ncbi.nlm.nih.gov/articles/PMC5594743/#R23" TargetMode="External"/><Relationship Id="rId4" Type="http://schemas.openxmlformats.org/officeDocument/2006/relationships/hyperlink" Target="https://pmc.ncbi.nlm.nih.gov/articles/PMC5594743/#R21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5881572/#R2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mc.ncbi.nlm.nih.gov/articles/PMC5881572/#R32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obecabtagene-autoleucel-drug-information?search=acute%20lymphoblastic%20leukemia&amp;topicRef=4518&amp;source=see_link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375-019-0548-z#ref-CR3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ature.com/articles/s41375-019-0548-z#ref-CR6" TargetMode="External"/><Relationship Id="rId5" Type="http://schemas.openxmlformats.org/officeDocument/2006/relationships/hyperlink" Target="https://www.nature.com/articles/s41375-019-0548-z#ref-CR5" TargetMode="External"/><Relationship Id="rId4" Type="http://schemas.openxmlformats.org/officeDocument/2006/relationships/hyperlink" Target="https://www.nature.com/articles/s41375-019-0548-z#ref-CR4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ytokine-release-syndrome-crs/abstract/1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ocilizumab-including-biosimilars-drug-information?search=Sitokin%20sal%C4%B1n%C4%B1m%20sendromu%20%28CRS%29&amp;topicRef=118012&amp;source=see_link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uptodate.com/contents/cytokine-release-syndrome-crs/abstract/40" TargetMode="External"/><Relationship Id="rId4" Type="http://schemas.openxmlformats.org/officeDocument/2006/relationships/hyperlink" Target="https://www.uptodate.com/contents/cytokine-release-syndrome-crs/abstract/33,37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cytokine-release-syndrome-crs/abstract/44" TargetMode="External"/><Relationship Id="rId3" Type="http://schemas.openxmlformats.org/officeDocument/2006/relationships/hyperlink" Target="https://www.uptodate.com/contents/tocilizumab-including-biosimilars-drug-information?search=Sitokin%20sal%C4%B1n%C4%B1m%20sendromu%20%28CRS%29&amp;topicRef=118012&amp;source=see_link" TargetMode="External"/><Relationship Id="rId7" Type="http://schemas.openxmlformats.org/officeDocument/2006/relationships/hyperlink" Target="https://www.uptodate.com/contents/methylprednisolone-drug-information?search=Sitokin%20sal%C4%B1n%C4%B1m%20sendromu%20%28CRS%29&amp;topicRef=118012&amp;source=see_link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ptodate.com/contents/brexucabtagene-autoleucel-drug-information?search=Sitokin%20sal%C4%B1n%C4%B1m%20sendromu%20%28CRS%29&amp;topicRef=118012&amp;source=see_link" TargetMode="External"/><Relationship Id="rId5" Type="http://schemas.openxmlformats.org/officeDocument/2006/relationships/hyperlink" Target="https://www.uptodate.com/contents/lisocabtagene-maraleucel-drug-information?search=Sitokin%20sal%C4%B1n%C4%B1m%20sendromu%20%28CRS%29&amp;topicRef=118012&amp;source=see_link" TargetMode="External"/><Relationship Id="rId4" Type="http://schemas.openxmlformats.org/officeDocument/2006/relationships/hyperlink" Target="https://www.uptodate.com/contents/tisagenlecleucel-drug-information?search=Sitokin%20sal%C4%B1n%C4%B1m%20sendromu%20%28CRS%29&amp;topicRef=118012&amp;source=see_link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mmune-effector-cell-associated-neurotoxicity-syndrome-icans/abstract/7,75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ptodate.com/contents/tocilizumab-including-biosimilars-drug-information?search=Sitokin%20sal%C4%B1n%C4%B1m%20sendromu%20%28CRS%29&amp;topicRef=129618&amp;source=see_link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opubs.org/doi/10.1200/OP.21.00843#core-b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blinatumomab-drug-information?search=acute%20lymphoblastic%20leukemia&amp;topicRef=4518&amp;source=see_lin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ptodate.com/contents/cyclophosphamide-drug-information?search=acute%20lymphoblastic%20leukemia&amp;topicRef=4518&amp;source=see_lin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Birinci basamakta?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Kombinasyon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tr-TR" dirty="0" err="1" smtClean="0"/>
              <a:t>Nccn</a:t>
            </a:r>
            <a:r>
              <a:rPr lang="tr-TR" dirty="0" smtClean="0"/>
              <a:t> </a:t>
            </a:r>
          </a:p>
          <a:p>
            <a:r>
              <a:rPr lang="tr-TR" dirty="0" smtClean="0"/>
              <a:t>Ödeme kriterleri resim </a:t>
            </a:r>
          </a:p>
          <a:p>
            <a:r>
              <a:rPr lang="tr-TR" dirty="0" smtClean="0"/>
              <a:t>Hematoloji </a:t>
            </a:r>
            <a:r>
              <a:rPr lang="tr-TR" dirty="0" err="1" smtClean="0"/>
              <a:t>üni</a:t>
            </a:r>
            <a:r>
              <a:rPr lang="tr-TR" dirty="0" smtClean="0"/>
              <a:t> plan ***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27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Kemoterapi rejimi 49 hastada (%45)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antrasiklinli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antrasiklinsiz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fludarabin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yüksek doz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sitozin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arabinozit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granülosit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koloni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stimüle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edici faktördü; 19 hasta (% 17) için yüksek doz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sitozin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arabinozit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bazlı bir rejim; 22 hasta (% 20) için yüksek doz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metotreksat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bazlı bir rejim; ve 19 hasta için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klofarabin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bazlı bir rejim (% 17).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HCT sansürlendiğinde </a:t>
            </a:r>
            <a:r>
              <a:rPr lang="tr-TR" dirty="0" err="1" smtClean="0"/>
              <a:t>blinatumomab</a:t>
            </a:r>
            <a:r>
              <a:rPr lang="tr-TR" dirty="0" smtClean="0"/>
              <a:t> grubunda 6.9 ay (% 95 CI, 5.3 ila 8.8) ve kemoterapi grubunda 3.9 ay (% 95 CI, 2.8 ila 4.9) idi (ölüm için tehlike oranı, 0.66;% 95 CI, 0.50 ila 0.88; P = 0.004)</a:t>
            </a:r>
          </a:p>
          <a:p>
            <a:r>
              <a:rPr lang="en-US" dirty="0" smtClean="0"/>
              <a:t>2 induction and up to 3 consolidation cycles</a:t>
            </a:r>
            <a:r>
              <a:rPr lang="tr-TR" dirty="0" smtClean="0"/>
              <a:t>, </a:t>
            </a:r>
            <a:r>
              <a:rPr lang="tr-TR" dirty="0" err="1" smtClean="0"/>
              <a:t>idae</a:t>
            </a:r>
            <a:r>
              <a:rPr lang="tr-TR" dirty="0" smtClean="0"/>
              <a:t> veya HCT; İlk indüksiyon döngüsünde, başlangıç </a:t>
            </a:r>
            <a:r>
              <a:rPr lang="tr-TR" dirty="0" err="1" smtClean="0"/>
              <a:t>blinatumomab</a:t>
            </a:r>
            <a:r>
              <a:rPr lang="tr-TR" dirty="0" smtClean="0"/>
              <a:t> dozu tedavinin ilk 7 günü için 9 </a:t>
            </a:r>
            <a:r>
              <a:rPr lang="el-GR" dirty="0" smtClean="0"/>
              <a:t>μ</a:t>
            </a:r>
            <a:r>
              <a:rPr lang="tr-TR" dirty="0" smtClean="0"/>
              <a:t>g/gün olacak ve ardından 8. günden (2. hafta) başlayarak 29. güne (4. hafta) kadar 28 </a:t>
            </a:r>
            <a:r>
              <a:rPr lang="el-GR" dirty="0" smtClean="0"/>
              <a:t>μ</a:t>
            </a:r>
            <a:r>
              <a:rPr lang="tr-TR" dirty="0" smtClean="0"/>
              <a:t>g/gün olacaktır. Sonraki tüm indüksiyon ve konsolidasyon döngüleri için </a:t>
            </a:r>
            <a:r>
              <a:rPr lang="tr-TR" dirty="0" err="1" smtClean="0"/>
              <a:t>blinatumomab</a:t>
            </a:r>
            <a:r>
              <a:rPr lang="tr-TR" dirty="0" smtClean="0"/>
              <a:t>, 4 haftalık sürekli tedavinin tamamı boyunca 28 </a:t>
            </a:r>
            <a:r>
              <a:rPr lang="el-GR" dirty="0" smtClean="0"/>
              <a:t>μ</a:t>
            </a:r>
            <a:r>
              <a:rPr lang="tr-TR" dirty="0" smtClean="0"/>
              <a:t>g/gün dozunda uygulanacaktır. </a:t>
            </a:r>
            <a:r>
              <a:rPr lang="tr-TR" dirty="0" err="1" smtClean="0"/>
              <a:t>Blinatumomab</a:t>
            </a:r>
            <a:r>
              <a:rPr lang="tr-TR" dirty="0" smtClean="0"/>
              <a:t> idame tedavisi alan denekler için tedavi, son konsolidasyon döngüsünün tamamlanmasının ardından en son alınan dozda her 12 haftada bir (8 haftalık tedavisiz aralıkla 4 haftalık sürekli </a:t>
            </a:r>
            <a:r>
              <a:rPr lang="tr-TR" dirty="0" err="1" smtClean="0"/>
              <a:t>infüzyon</a:t>
            </a:r>
            <a:r>
              <a:rPr lang="tr-TR" dirty="0" smtClean="0"/>
              <a:t>) uygulanacaktır.</a:t>
            </a:r>
          </a:p>
          <a:p>
            <a:r>
              <a:rPr lang="tr-TR" dirty="0" err="1" smtClean="0"/>
              <a:t>Blinatumomab</a:t>
            </a:r>
            <a:r>
              <a:rPr lang="tr-TR" dirty="0" smtClean="0"/>
              <a:t> başlamadan önceki 1 hafta (+ 3 gün) içinde VE her indüksiyon ve konsolidasyon tedavi döngüsünü takiben (29. günde kemik iliği </a:t>
            </a:r>
            <a:r>
              <a:rPr lang="tr-TR" dirty="0" err="1" smtClean="0"/>
              <a:t>aspirasyonundan</a:t>
            </a:r>
            <a:r>
              <a:rPr lang="tr-TR" dirty="0" smtClean="0"/>
              <a:t> sonra) kurumsal veya ulusal kılavuzlara göre </a:t>
            </a:r>
            <a:r>
              <a:rPr lang="tr-TR" dirty="0" err="1" smtClean="0"/>
              <a:t>intratekal</a:t>
            </a:r>
            <a:r>
              <a:rPr lang="tr-TR" dirty="0" smtClean="0"/>
              <a:t> bir rejimden oluşan zorunlu bir BOS </a:t>
            </a:r>
            <a:r>
              <a:rPr lang="tr-TR" dirty="0" err="1" smtClean="0"/>
              <a:t>profilaksisi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599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 iyileşme ile tam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mikrolitre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başına &gt;100.000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sayısı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mikrolitre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başına &gt;1000 mutlak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nötrofil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sayısı), kısmi iyileşme ile tam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mikrolitre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başına &gt;50.000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sayısı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mikrolitre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başına &gt;500 mutlak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nötrofil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sayısı), veya eksik iyileşme ile tam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mikrolitre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başına &gt;100.000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sayısı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mikrolitre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başına &gt;1000 mutlak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nötrofil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sayısı).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Blinatumomab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hastaların toplam %24'ü ve kemoterapi grubundaki hastaların %24'üne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allojenik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kök hücre nakli yapıldı, hastaların sırasıyla %14 ve %9'u başka bir tedavi kullanmadan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girdi;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minimal </a:t>
            </a:r>
            <a:r>
              <a:rPr lang="tr-TR" dirty="0" err="1" smtClean="0"/>
              <a:t>rezidüel</a:t>
            </a:r>
            <a:r>
              <a:rPr lang="tr-TR" dirty="0" smtClean="0"/>
              <a:t> hastalığı değerlendirmek için farklı yöntemlere sahip iki merkezi laboratuvarın kullanılması, çalışmanın yorumlanmasını sınırlayabilecek bir değişkene neden olmuş olabilir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90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salınım sendromu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blinatumomab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 bildirilmiştir, ancak genellikle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blinatumomab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tedavisinin kesilmesini gerektirmemiştir.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69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yılında B-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ALL'yi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eksprese eden CD22'nin ilk veya sonraki nüksetmesi için FDA onayı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aldı.Antitümör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antibiyotiklerin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kalikeamisin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ailesi,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sub-pikomolar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konsantrasyonlarda çift sarmallı DNA kırılmaları üretme yeteneğine sahiptir. 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 yüzeyi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glikoprotein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CD22, B hücreli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hastaların çoğunda (%&gt;90) eksprese edilir, hücre dışı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matrikse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dökülmez15-20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 B hücreli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malignitelerde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çekici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terapötik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hedef olarak ortaya çıkmıştır. 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21</a:t>
            </a:r>
            <a:r>
              <a:rPr lang="tr-T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23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ozogamisin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(CMC-544),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sitotoksik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antibiyotik olan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calicheamisine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konjuge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edilmiş insanlaştırılmış bir anti-CD22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monoklonal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antikordur. 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24</a:t>
            </a:r>
            <a:r>
              <a:rPr lang="tr-T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26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CD22'ye bağlandıktan sonra, CD22-konjugat kompleksi hızla içselleştirilir ve DNA'nın küçük oluğuna bağlanmak ve müteakip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apoptoz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çift sarmallı bölünmeyi indüklemek için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kalikeamisin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salınır. 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24,26</a:t>
            </a:r>
            <a:r>
              <a:rPr lang="tr-T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29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929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kalikaamisine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konjuge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edilmiş bir CD22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monoklonal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antikoru ,  CD20 pozitif B hücresi öncüsü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tek başına yoğun kemoterapiden daha uzun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sağkalım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ilişkilendirildi. 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28</a:t>
            </a:r>
            <a:r>
              <a:rPr lang="tr-T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tr-T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32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CD22, B hücreli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hastaların% 90'ından fazlasında eksprese edilir., faz 3 çalışmasında kemoterapiye kıyasla üstün sonuçlar elde eden;  CD22'yi (yetişkin hastaların yaklaşık yüzde 90'ı) eksprese ettiğinde etkilidir.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İnotuzumab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ozogamisin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özellikle daha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allojenik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hematopoietik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hücre nakli (HCT) geçirecek hastalarda, karaciğer yan etkileri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AE'ler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için artmış risk </a:t>
            </a:r>
            <a:endParaRPr lang="tr-TR" dirty="0" smtClean="0"/>
          </a:p>
          <a:p>
            <a:r>
              <a:rPr lang="en-US" dirty="0" smtClean="0"/>
              <a:t>Patients with peripheral absolute lymphoblast count ≥10,000/</a:t>
            </a:r>
            <a:r>
              <a:rPr lang="en-US" dirty="0" err="1" smtClean="0"/>
              <a:t>μL</a:t>
            </a:r>
            <a:r>
              <a:rPr lang="en-US" dirty="0" smtClean="0"/>
              <a:t> were excluded (</a:t>
            </a:r>
            <a:r>
              <a:rPr lang="en-US" dirty="0" err="1" smtClean="0"/>
              <a:t>hydroxyurea</a:t>
            </a:r>
            <a:r>
              <a:rPr lang="en-US" dirty="0" smtClean="0"/>
              <a:t> and/or steroids/vincristine treatment within 2 weeks of randomization was allowed to reduce circulating blasts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SOSA/OD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herhangi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çıkabilse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alkilatörler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miyeloablatif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busulfan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dozları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şartlandırılan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birincil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faktörü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HKHT'dir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Karışık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kanıtlara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rağmen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birçok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kümülatif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dozlarının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sınırlandırılmasını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örneğin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döngü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maruziyeti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HKHT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arasındaki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uzatılmasını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tedavisi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HKHT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sırasında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profilaktik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ursodiol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eklenmesinin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düşünülmesini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önermektedir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.°'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maruz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kalmış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profilaktik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defibrotid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eklenmesinin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yararı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belirsizdir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CD22, B hücresi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ԼԼ'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yüzde &gt;90'ında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lösemik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blastlarda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eksprese edilen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immünoglobulin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süper ailesinin B hücresi kısıtlı bir molekülüdür.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kortikosteroid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antipiretik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antihistamin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premedikasyon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yapılmalı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infüzyonla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ilişkili reaksiyonlar için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infüzyonun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bitiminden sonra ≥1 saat boyunca gözlenmelidir.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given as a four-week continuous intravenous infusion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bliոаtumomab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every 12 weeks, 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Döngü 1'in süresi üç haftadır, ancak hasta CR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CRi'ye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ulaşırsa ve /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toksisiteden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iyileşmeye izin verirse dört haftaya kadar uzatılabil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Hematolojik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sitopeniler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tedavisi ile ilişkili en sık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toksisitelerdi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ozogamisin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kolundaki daha az hastaya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transfüzyonu yapıldı; Bunu yapanlara daha az gün transfüzyon yapıldı.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Febril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nötropeni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ozogamisin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daha az yaygındı; Bununla birlikte,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hiperbilirubinemi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-tıkayıcı hastalık dahil olmak üzere karaciğer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toksisiteleri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çok daha yaygındı.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42D1-1C52-4499-849B-B0A974FBC92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43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oranlarının kollar arasında anlamlı olarak farklı olmadığı tek hasta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veya t olan hastalardı (4; 11)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ozogamisin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ilişkili gözlenen CR /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oranları, başlangıç iliği patlamaları ile değerlendirildiği gibi, yüksek ve düşük hastalık yükü olan hastalar için benzerdi (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033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Tüm derecelerde ve Derece </a:t>
            </a:r>
            <a:r>
              <a:rPr lang="en-GB" sz="1200" dirty="0" smtClean="0"/>
              <a:t>≥3</a:t>
            </a:r>
            <a:r>
              <a:rPr lang="tr-TR" sz="1200" dirty="0" smtClean="0"/>
              <a:t> AO’ların sıklığı tedavi kolları arasında benzer olup en sık hematolojik AO’lar görülmüştür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070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None/>
              <a:tabLst/>
              <a:defRPr/>
            </a:pPr>
            <a:endParaRPr lang="de-DE" dirty="0"/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Premedication is recommended prior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ozogamicin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infusion;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premedications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 a corticosteroid, an antipyretic, and an antihistamine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B7426-BF94-7145-BE43-8933EC4D67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06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hastanın T lenfositlerinin CD19'a yönelik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CAR'ı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kodlayan bir gen ile dönüştürülmesiyle oluşturulan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otolog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immünoterapidir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 hücreleri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olarak genetik olarak değiştirilir, bir üretim tesisinde genişletilir ve daha sonra tedavi olarak hastaya geri verilir.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Hiçbir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çalışma, CD19'a yönelik CAR-T hücre ajanlarını doğrudan karşılaştırmamıştır ve hiçbiri, r / r B hücresi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uzun süreli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tedavisini sağlamak için üstün olduğunu kanıtlamamıştır. Daha düşük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afiniteli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CD19'a yönelik bir antikor kullanan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Obecabtagene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autoleucel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diğer CAR-T hücre preparatlarına göre daha az CRS ve nörolojik AE ile ilişkilidir.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remisyonlar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elde edebilen çeşitli CD19'a yönelik CAR-T hücre ürünleri mevcuttur, ancak kullanılabilirlik sınırlıdır ve tedavi önemli, potansiyel olarak yaşamı tehdit eden komplikasyonlarla ilişkilidir. CAR-T hücre ürünleri yalnızca kalifiye merkezlerde dağıtılabilir ve bazı CAR-T hücre ürünleri için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endikasyonlar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yaş veya önceki tedavi sayısı ile sınırlıdır.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810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en az 12</a:t>
            </a:r>
          </a:p>
          <a:p>
            <a:r>
              <a:rPr lang="tr-TR" dirty="0" smtClean="0"/>
              <a:t>İt </a:t>
            </a:r>
            <a:r>
              <a:rPr lang="tr-TR" dirty="0" err="1" smtClean="0"/>
              <a:t>tedavişiddetle</a:t>
            </a:r>
            <a:r>
              <a:rPr lang="tr-TR" dirty="0" smtClean="0"/>
              <a:t> tavsiye edilmektedir. </a:t>
            </a:r>
          </a:p>
          <a:p>
            <a:r>
              <a:rPr lang="tr-TR" dirty="0" smtClean="0"/>
              <a:t>ancak her iki bileşik de MSS temizlendikten sonra</a:t>
            </a:r>
          </a:p>
          <a:p>
            <a:r>
              <a:rPr lang="tr-TR" dirty="0" smtClean="0"/>
              <a:t>uygulanabilir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Kimerik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antijen reseptörü T hücreleri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42D1-1C52-4499-849B-B0A974FBC92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4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498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7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CD38 is expressed by &gt;70% of T-ALL cases,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is not an ideal immunotherapy target because it is also expressed by activated T cells, hematopoietic stem cells, and monocytes.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that leukemic blasts commonly express CD38,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daratumumab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recombinant monoclonal antihuman CD38 antibody approved for myeloma therapy, has been suggested to be also potent in acute leukemia. Evidence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daratumumab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efficacy in T-ALL has been demonstrated in preclinical studies on the mouse model [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ride KL, Vincent TL, Im SY, Aplenc R, Barrett DM, Carroll WL, et al. Preclinical efficacy of daratumumab in T-cell acute lymphoblastic leukemia. Blood. 2018;131:995–9."/>
              </a:rPr>
              <a:t>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aik J, Themeli M, de Jong-Korlaar R, Ruiter RWJ, Poddighe PJ, Yuan H, et al. CD38 as a therapeutic target for adult acute myeloid leukemia and T-cell acute lymphoblastic leukemia. Haematologica. 2019;104:e100–e3."/>
              </a:rPr>
              <a:t>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To the best of knowledge, there is only one previously reported case of successful remission induction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daratumumab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patient with Philadelphia chromosome positive refractory B-ALL [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anzel C, Kharit M, Duksin C, Rowe JM. Daratumumab for relapsed/refractory philadelphia-positive acute lymphoblastic leukemia. Haematologica. 2018;103:e489–e90."/>
              </a:rPr>
              <a:t>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and one report of MRD eradication in a patient who developed advanced relapse following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-SCT [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onda A, Punatar S, Gokarn A, Mohite A, Shanmugam K, Nayak L, et al. Daratumumab at the frontiers of post-transplant refractory T-acute lymphoblastic leukemia-a worthwhile strategy? Bone Marrow Transpl. 2018;53:1487–9."/>
              </a:rPr>
              <a:t>6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842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hücreli akut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lenfoblastik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lösemi (T-ALL),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immatür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lenfositlerinin agresif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malignitesidir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B hücreli akut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lenfoblastik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lösemiye kıyasla daha yüksek indüksiyon yetmezliği oranları ile ilişkilidir. B hücreli akut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lenfoblastik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lösemide uygulanan ve tedavi paradigmasında devrim yaratan güçlü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immünoterapötik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yaklaşımların, büyük ölçüde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ancak sağlıklı olmayan T hücrelerinde eksprese edilen hedef antijenlerin eksikliği nedeniyle T-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daha zorlayıcı olduğu kanıtlanmıştır. B hücresi tükenmesinin aksine, T hücresi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aplazisi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oldukça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toksiktir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Burada,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kemokin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reseptörü CCR9'un, nükseden /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refrakter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hastalığın% &gt;85'i dahil olmak üzere T-ALL vakalarının% &gt;70'inde ve normal T hücrelerinin sadece% &lt;5'inde eksprese edildiğini gösteriyoruz. Hücre hattı modelleri ve hastadan türetilen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ksenogreftler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kullanarak, CCR9'u hedefleyen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kimerik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antijen reseptörü (CAR) T hücrelerinin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fratrisite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dirençli olduğunu ve düşük hedef antijen yoğunluğunda bile hem 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vitro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 de 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güçlü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antilösemik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aktiviteye sahip olduğunu bulduk. Anti-CCR9 CAR-T hücrelerinin, T hücresi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aplazisini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diğer yaklaşımları karmaşıklaştıran genom mühendisliği ihtiyacını önleyerek T-ALL için oldukça etkili bir tedavi stratejisi olabileceğini öneriyoruz. T hücreli akut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lenfoblastik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lösemi (T-ALL),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immatür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hücre öncüllerinin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transformasyonu sonucu ortaya çıkan agresif bir kanserdir. Çocuklarda ve yetişkinlerde ALL vakalarının sırasıyla ∼%15 ve %25'ini1 oluşturur ve tipik olarak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lökositoz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sitopeni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ile kendini gösterir ve merkezi sinir sistemi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infiltrasyonu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mediastinal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kitle içeren sık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ekstramedüller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bulgularla kendini gösterir. Tedavi çok ajanlı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sitotoksik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kemoterapi ile yapılır. 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Tarihsel olarak, sonuçlar B hücreli akut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lenfoblastik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lösemi (B-ALL) hastalarından daha kötü olmuştur, ancak çağdaş, minimal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rezidüel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hastalık (MRD) yönelimli yaklaşımlarla,3 B-ALL ve T-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çocuklarda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sağkalım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artık benzerdir ve iyileşme oranları %&gt;90'dır. 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4,5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Yetişkinlerde uzun süreli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sağkalım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çok daha düşüktür ve yoğun kemoterapiyi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edebilen hastalarda %50'ye yaklaşmaktadır. 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1,6,7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Bununla birlikte, hastaların yarısından azı standart tedaviden sonra nükseder veya standart tedaviye yanıt vermez. Bu hastaların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prognozu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kötüdür ve medyan genel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sağkalım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∼8 aydır.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Bispesifik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hücresi angajmanı blinatumomab,11-13 antikor-ilaç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konjugatı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ozogamisin,14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kimerik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antijen reseptörü (CAR)-T hücreleri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gibi oldukça güçlü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immünoterapilerin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 paradigmasında devrim yarattığı B-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ALL'den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farklı olarak, T-ALL için spesifik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mevcut değildir. Belki de r/r B-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umut verici gelişme, ilerlemiş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refrakter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hastalıklarda bile yüksek oranda derin ve sürekli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remisyonlara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yol açan CAR-T hücreleridir. Tümöre özgü antijenlerin eksikliği nedeniyle Bu problemlerden kaçınmak için, T-ALL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blastlarında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seçici olarak eksprese edilen ancak normal T hücreleri veya diğer temel hücre tiplerinde eksprese edilmeyen bir antijenin tanımlanması kritik öneme sahiptir. Burada,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kemokin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reseptörü CCR9'u (veya CD199) böyle bir hedef olarak öneriyoruz. CCR9, doğal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ligand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CCL25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için 7 geçişli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transmembran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G-bağlı bir reseptördür (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 1D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ve farelerde bağırsak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intraepitelyal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l-G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γδ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hücrelerinde, ancak normal dolaşımdaki T hücrelerinin ve B hücrelerinin %&lt;5'inde eksprese edilir. 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CCR9'un r/r T-ALL vakalarının yüksek bir oranında, ancak normal T hücrelerinin %&lt;5'inde eksprese edildiğini gösteriyoruz. Ayrıca, anti-CCR9 CAR-T hücreleri üretiyoruz ve normal T hücrelerinin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fratrisid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lizis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kanıtı olmaksızın çoklu 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vitro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T-ALL modellerinde sağlam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antitümör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etkinliği bildiriyoruz. MÜRİN MODELLERİNDE VE İN VİTRO ETKİLİ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CAR-T hücrelerinin başarısı göz önüne alındığında, T-ALL için CAR-T'nin geliştirilmesine büyük ilgi vardır. Çoğu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 hücre antijenleri (CD3,32, CD4,33, CD5,34 ve CD7,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18,35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veya aktive edilmiş T hücrelerinde (CD38,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eksprese edilen çoklu CAR-T hedefleri önerilmiştir. Daha önce, normal T hücrelerinin önemli bir bölümünü koruyabilecek bir yaklaşım olan T hücresi reseptörü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sabit bölgede TRBC1 veya TRBC2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alellerinin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hedeflenmesini tanımlamıştık. 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Bununla birlikte, bu strateji olgun T hücresi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maligniteleri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için daha uygundur, çünkü T hücresi reseptörünün yüzey ekspresyonu T-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∼%15 ila %20'si ile sınırlıdır. 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CD1a, normal T hücrelerinde bulunmayan potansiyel bir 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hedeftir,37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ancak ekspresyonu, iyi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prognostik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 oluşturan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kortikal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ALL'yi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tanımlar. Bu nedenle, r/r hastalığında nadiren eksprese edilir (r/r T-ALL vakalarının ∼%10'u).</a:t>
            </a:r>
          </a:p>
          <a:p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T-ALL için klinik olarak en gelişmiş CAR-T hedefleri CD7 ve CD5'tir. CD7, r / r T-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&gt;90'ında eksprese edilir, aynı zamanda hem NK hücrelerinde hem de normal (ve CAR) T hücrelerinde eksprese edilir. Bu nedenle, CAR-T kardeş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katlini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önlemek için, genom düzenleme veya protein tutma yoluyla CD7'yi devre dışı bırakma stratejilerine ihtiyaç vardır ve bu da üretim sürecine karmaşıklık getirir. 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18,35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İlk çalışma yayınlandı. Bu,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allojenik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donörden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türetilmiş CAR-T hücrelerini kullandı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-HSCT öncesi / sonrası hastalarla kullanımı sınırladı. Bildirilen 20 hastanın 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38'i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(% 90) 30 günde tam yanıt aldı. 19 yanıtlayıcıdan yedisi (% 37) daha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-HSCT aldı. Nakil yapılmayan 12 hastanın dokuzu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kaldı ve medyan takip süresi 6.3 aydı. Normal T ve NK hücrelerinin tükenmesi gözlendi ve bazı hastalar fırsatçı enfeksiyonlar /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reaktivasyonlar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yaşadı. Beklenmedik bir şekilde, çoğu hastada CD7-periferik T ve NK hücrelerinde iyileşme oldu, ancak sayılarda belirgin şekilde azalmıştı.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732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Genellikle bir tür </a:t>
            </a:r>
            <a:r>
              <a:rPr lang="tr-TR" dirty="0" err="1" smtClean="0"/>
              <a:t>immünoterapi</a:t>
            </a:r>
            <a:r>
              <a:rPr lang="tr-TR" dirty="0" smtClean="0"/>
              <a:t> ile ilişkili olan 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Sistemik reaksiyon, artmış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inflamatuar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seviyeleri ve T lenfositlerin,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makrofajların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hücrelerinin aktivasyonu ile ilişkilidir. Bununla birlikte, bireysel hücresel bileşenlerin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sitokinlerin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nedeni ve şiddetine katkıları iyi tanımlanmamıştır.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Yanıt ta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bireyael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faktörler de önemli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nwt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açıklanamazsa da ; hastalık yükü, tedavi çeşidi dozu,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haplo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ise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greft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kaynağı </a:t>
            </a:r>
            <a:endParaRPr lang="tr-TR" dirty="0" smtClean="0"/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lenfoblastik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lösemi /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lenfoma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(ALL / LBL) için CAR-T hücre tedavisi ile tedavi edilen hastaların dörtte biri ila yarısında önemli CRS görülür, ancak bu tür hastaların neredeyse tamamında daha az şiddetli belirtiler mevcuttur [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Hodgkin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dışı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lenfoma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(NHL), kronik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lenfositik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lösemi (KLL)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miyelom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(MM) için CAR-T tedavisi ile tedavi edilen hastalarda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insidans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daha düşüktür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Blinatomoma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tedavi edilen r / r ALL /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LBL'li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189 hasta üzerinde yapılan bir çalışmada, yüzde 2'sinde anlamlı CRS bildirilmiştir 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haploözdeş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HCT uygulanan 75 hastadan oluşan bir seride, yüzde 12'sinde anlamlı CRS bildirilmiştir, ancak yüzde 75'inde daha hafif bir CRS bildirilmiştir 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622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IL-6'nın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patofizyolojik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merkeziliği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IL-6R antagonisti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tocilizumab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 IL-6 sinyalinin kesilmesiyle sendromun genellikle hızlı bir şekilde ortadan kaldırılmasıyla gösterilir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Çeşitli hücre tipleri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katkıda bulunur. T hücresi aktivasyonu,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önemli bir bileşenidir,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monosit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makrofajlar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sitokinlerin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inflamatuar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yanıtın repertuarını çoğaltır ve genişletir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hücreleri kılcal sızıntıya, hipertansiyona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koagülopatiye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katkıda bulunur 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647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Amerikan Transplantasyon ve Hücresel Tedavi Derneği ASTCT;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 başka bir nedene bağlanamamalıdır.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 ve daha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antipiretik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antisitokin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tedavisi alan hastalarda (örneğin,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tocilizumab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glukokortikoidler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sonraki CRS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toksisitesini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derecelendirmek için ateş artık gerekli değildir; Böyle bir durumda, CRS derecelendirmesi hipotansiyon ve/veya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hipoksinin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yönetimi tarafından yönlendirilir.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●CRS derecesi daha şiddetli olay (yani hipotansiyon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hipoksi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tarafından belirlenir.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Hafif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altında yatan neden ne olursa olsun,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antihistaminikler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ateş düşürücüler,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intravenöz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sıvılar ve yakın izlem ile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semptomatik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 öneriyoruz. Hafif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KRS'li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 için,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semptomatik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 ile fayda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toksisite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dengesi, yüksek doz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glukokortikoidler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tosilizumab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infüzyonun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kesilmesinden daha uygundur.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Hafif CAR-T hücresi ile ilişkili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 hastalar için,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semptomatik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 önerileri bireysel CAR-T ürününe göre değişir. Yönetimin belirli yönleri için belirli bir temsilci için REMS programına danışılmalıdır.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Semptomatik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 alırken ilerleyen veya kötüleşen hafif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KRS'li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 için, aşağıda tarif edildiği gibi çökeltici nedene göre şiddetli KRS için tedavi öneriyoruz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CAR-T hücresiyle ilişkili CRS için, şiddetli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derece 3 ve 4 hastalığı olan hastaları ve derece 2 olan bazı hastaları içerdiğini düşünüyoruz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 hücre tedavisinin neden olduğu şiddetli CRS (derece 3 ve 4) için, tek başına herhangi bir ajan yerine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tocilizumab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artı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glukokortikoid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başlangıç tedavisini öneriyoruz.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başlangıcı ve süresi değişkendir, ancak çok hızlı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ilerleyebili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TaKipne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taşikardi, hipotansiyon,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hipoksi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diğer bulguları olan veya olmayan ateşi olan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tedavi edilen bir hastada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KRS'den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şüphelenilmelidir</a:t>
            </a:r>
          </a:p>
          <a:p>
            <a:r>
              <a:rPr lang="tr-TR" dirty="0" smtClean="0"/>
              <a:t>klinik belirtileri hafif, grip benzeri semptomlardan ciddi bir yaşamı tehdit eden sistemik </a:t>
            </a:r>
            <a:r>
              <a:rPr lang="tr-TR" dirty="0" err="1" smtClean="0"/>
              <a:t>inflamatuar</a:t>
            </a:r>
            <a:r>
              <a:rPr lang="tr-TR" dirty="0" smtClean="0"/>
              <a:t> yanıt sendromuna (SIRS) kadar değişebilir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Tanım olarak,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başlangıcında ateş (≥38.0 ° C) bulunmalıdır. Hafif CRS ile ateşe yorgunluk, baş ağrısı, döküntü, ishal,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artralji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kas ağrısı eşlik edebilir. Sendrom ateşle 40.5 ° C (105 ° F) veya daha yüksek bir seviyeye ilerleyebilir [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33,37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Daha şiddetli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SRC'de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hastalarda dolaşım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kollapsı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vasküler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sızıntı,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periferik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ve/veya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ödem, böbrek yetmezliği, kardiyak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disfonksiyon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çoklu organ sistemi yetmezliği ile birlikte hipotansiyon ve kontrolsüz SIRS olabilir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inflamatuar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yanıtı yansıtır, ancak anormallikler oldukça değişkendir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tedavinin türünden, altta yatan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malignitenin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durumundan ve yönetimin yönlerinden etkilenir.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Genel olarak,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sitokinlerin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yükselme derecesi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belirteçleri klinik sendromun şiddeti ile ilişkilidir. IL-6'nın dramatik bir şekilde yükselmesi KRS tanısı için destekleyici bir bulgudur. Daha da önemlisi, CRP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SRC'ye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özgü değildir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CRP'deki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değişiklikler klinik değişikliklerin ≥12 saat gerisinde kalabilir [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40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CRP genellikle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uygulamasından sonra hızlı bir şekilde düşer ve bu ortamda güvenilir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biyobelirteç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değildir.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ICANS;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salınımlı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ensefalopati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sendromu olarak da adlandırılır) spesifik olarak CRS tanımının dışında tutulur, ancak sıklıkla CRS ile ilişkilidir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C-reaktif proteinin (CRP)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tosilizumab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ile tedaviden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inflamasyonun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şiddetinin bir göstergesi olarak kullanılamayacağına dikkat etmek önemlidir, çünkü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interlökin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sinyal yolunun blokajı CRP seviyesini hızla azaltır.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141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İlk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tocilizumab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dozundan sonra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oksijenasyon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hipotansiyon, ateş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diğer belirtilerinde klinik iyileşme olmazsa, ≥8 saat sonra tekrarlanabilir.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tedavisi toplamda dört dozu geçmemelidir [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tisagenlecleucel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veya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lisocabtagene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maraleucel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ile tedaviden sonra optimal bir klinik yanıt sağlayabilir, ancak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axicabtagene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brexucabtagene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autoleucel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ile tedavi edilen hastalar için üç ila dört doza kadar gerekebilir.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tocilizumab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hem 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steroidlerle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tekrarlayan tedaviden sonra iyileşmeyen şiddetli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(genellikle derece 3 ila 4) hastalar için, genellikle yüksek doz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kortikosteroid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ekleriz (örneğin, üç gün boyunca günde 1 grama kadar 2 mg / kg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metilprednizolon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tedavisi için kılavuzlar, spesifik ürüne göre değişir 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 çalışmada,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tocilizumab'ın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erken kullanımı şiddetli CRS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insidansını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azalttı, ancak hafif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CRS'li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 da dahil olmak üzere daha yüksek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efektör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hücre ile ilişkili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nörotoksisite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sendromu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insidansı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ilişkilendirildi;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Tocilizumab'ın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erken kullanımının nörolojik komplikasyon riskinin artmasına katkıda bulunup bulunmadığı şu anda belirsizdir [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44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Önemli olarak, aktif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olmayan ICANS ile uyumlu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deliryum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diğer nörolojik bulguları olan hastalar için,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tocilizumab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nörolojik sendrom için etkili görünmediğinden,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glukokortikoidlerle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ilk tedavi tercih edilir. (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Ateşin sürekli düzelmesi durumunda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düzeldiğini ve artık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hipoksiyi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hafifletmek için oksijen takviyesine veya kan basıncını korumak için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vazopresörlere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ihtiyaç olmadığını düşünüyoruz. Bununla birlikte,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zaman çözüldüğü veya KRS tedavisine yanıtın izlenmesi için optimal bir protokol, program veya süre konusunda bir fikir birliği yoktur.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993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tedavi edilen hastalarda ortaya çıkan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nöropsikiyatrik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sendromdur ICANS tek başına, CRS ile eş zamanlı olarak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çözünürlüğünü takiben ortaya çıkabilir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türlerinin uygulanmasını takip eden günler ila haftalar içinde ortaya çıkabilen klinik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nöropsikiyatrik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sendromdur.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056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İlk nörolojik semptomlar genellikle dikkatsizlik ve dil eksikliği ile karakterizedir 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oryantasyon, adlandırma, komutları takip etme yeteneği, yazma ve dikkat temelinde;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Ensefalopatinin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kötüleşen belirtileri arasında bilinç seviyesinin azalması, yanıt vermede yavaşlık ve zaman ve yere yönelim bozukluğu yer alır. Ciddi şekilde etkilenen hastalarda dil işlev bozukluğu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mutizm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olabilir, nöbetler yaşayabilir ve uyandırılması zor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olabili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ICANS'ın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akut semptomları geri dönüşümlü olarak kabul edilir ve genellikle yeterli yönetim ile başlangıçtan sonraki 7 ila 10 gün içinde düzelir. Bununla birlikte,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nörotoksisite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hayatı tehdit edici ve/veya uzamış olabilir, bazı hastalarda hava yolu koruması ve yüksek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intrakraniyal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basıncın (ICP) yönetimi için uzun süreli yoğun bakım ünitesi (YBÜ) izlemesi ve mekanik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gerekir. Ölümcül vakalarda, ölüm nedeni öncelikle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serebral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ödem ile ilişkilendirilmiştir 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çalışmada, 10 günden daha kısa bir süre boyunca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steroid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kullanımının CAR-T hücre tedavisine genel yanıtı etkilemediği görülmüştür, ancak daha uzun kurslar daha kötü klinik sonuçlarla ilişkilendirilebilir [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7,75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Glukokortikoidlerin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dozuna ve süresine bağlı olarak, mantar, bakteriyel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enfeksiyon riskinin yüksek olması durumunda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enfeksiyöz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profilaksi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gösterilebilir.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sınırlı ilaç-ilaç etkileşimleri ve ilave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kardiyovasküler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toksisite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için daha az endişe nedeniyle bu hasta popülasyonunda tercih edilen nöbet önleyici ilaçtır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Eşzamanlı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CRS'si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olmayan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ICANS'lı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hastalarda, kan-beyin bariyerini (BBB) zayıf bir şekilde geçen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tocilizumab'ın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rolü yoktur.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Tocilizumab'ın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profilaktik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kullanımı, beyin omurilik sıvısındaki (BOS) IL-6 seviyelerini artırarak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ICANS'ı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potansiyel olarak kötüleştirebilir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sık görülen semptomlar bilinç düzeyindeki değişiklikler, kafa karışıklığı, davranış değişiklikleri ve konuşma ve dil anormallikleridir. Hastalar nöbetler, yaygın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serebral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ödem ve yüksek kafa içi basınç (ICP) riski altındadır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11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Sulandırmadan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infüzyonun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sonuna kadar maksimum süre ≤8 saat olmalıdır ([soğutulmuşsa] oda sıcaklığına dengelemek için 1 saat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infüzyon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için 1 saat dahil), sulandırma ve seyreltme arasında ≤4 saat).</a:t>
            </a:r>
          </a:p>
          <a:p>
            <a:r>
              <a:rPr lang="en-US" dirty="0" err="1" smtClean="0"/>
              <a:t>Cytoreduction</a:t>
            </a:r>
            <a:r>
              <a:rPr lang="en-US" dirty="0" smtClean="0"/>
              <a:t> should be considered for those with absolute blast count ≥10,000 cells per microliter. On clinical trial, </a:t>
            </a:r>
            <a:r>
              <a:rPr lang="en-US" dirty="0" err="1" smtClean="0"/>
              <a:t>hydroxyurea</a:t>
            </a:r>
            <a:r>
              <a:rPr lang="en-US" dirty="0" smtClean="0"/>
              <a:t> or a combination of steroids and vincristine was used.</a:t>
            </a:r>
            <a:endParaRPr lang="tr-TR" dirty="0" smtClean="0"/>
          </a:p>
          <a:p>
            <a:r>
              <a:rPr lang="tr-TR" dirty="0" err="1" smtClean="0"/>
              <a:t>Blina</a:t>
            </a:r>
            <a:r>
              <a:rPr lang="tr-TR" baseline="0" dirty="0" smtClean="0"/>
              <a:t> </a:t>
            </a:r>
            <a:r>
              <a:rPr lang="en-US" dirty="0" err="1" smtClean="0"/>
              <a:t>Cytoreduction</a:t>
            </a:r>
            <a:r>
              <a:rPr lang="en-US" dirty="0" smtClean="0"/>
              <a:t> should be considered for those with absolute blast count ≥15,000 cells per microliter, as high tumor burden may increase the risks of toxicity. On clinical trial, steroids were most commonly used.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İNO Yarılanma ömrü, eliminasyon: 12.3 gün; BLİNA Yetişkinler: 2,2 saat.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37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80'inden fazlası, yoğun indüksiyon kemoterapisi ile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CR;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CNS ve testisler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asemptomatik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hastalarda bile değerlendirilmelidir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 ve tedavisi sırasında zindelik iyileşebilir veya azalabilir.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Yaş, tek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başına, tıbbi uygunluğu belirlemez. Bununla birlikte,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komorbiditeler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yaşla birlikte arttığından, 75 ≥ hastalar için yoğun tedavi düşünülürken dikkatli olunmalıdır.</a:t>
            </a:r>
          </a:p>
          <a:p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blinatumomab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inotuzumab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ozogamisin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kimerik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antijen reseptörü (CAR)-T hücre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r/r ALL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remisyonları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genellikle kısadır ve çoğu hasta daha fazla tedavi olmaksızın nükseder.</a:t>
            </a:r>
          </a:p>
          <a:p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dirty="0" smtClean="0"/>
              <a:t>hasta uygunluğu yanı sıra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ergen genç yetişkinlerde ALL OS %70-80'e yükselmiştir.</a:t>
            </a:r>
            <a:r>
              <a:rPr lang="tr-T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2,3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Bu, esas olarak geleneksel kemoterapinin agresif kombinasyonları ile büyük işbirlikçi grup çalışmaları ile gerçekleştirilmiştir. Bununla birlikte, çok yakın zamana kadar, 60 yaşından büyük hastalar hala kötü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sağkalıma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sahiptir, tipik olarak tanıdan 5 yıl sonra% 20'nin altındadır.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Tüm hastalar için, hastalığın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nüksü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 ölüm nedeni olmaya devam etmektedir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nüks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sonrası medyan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sağkalım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%&lt; %10 ila yaklaşık %25 arasında değişmektedir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relapsing late (&gt; 18 months) off of therapy in the CNS only have a 5-year OS of 78.0%, whereas those relapsing early in the bone marrow (either within 36 months of initial diagnosis of 6 months off of therapy) only have a 5-year OS of only 11.5%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Relapsed/refractory (R/R) B-cell acute lymphoblastic leukemia (B-ALL) has a very poor prognosis with a median overall survival of four to nine months. 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525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r/r B hücreli ALL hastalarında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indüksiyonu için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salınım sendromu (CRS) ve nörolojik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toksisiteler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dahil olmak üzere potansiyel olarak yaşamı tehdit eden komplikasyonları tanımak ve yönetmek için gereken uzmanlık ve kaynaklara sahip bir merkezde tedavi gerektirir. 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 Cumhuriyeti'nin ilk ulusal bayramı olma özelliğini taşıyan bu bayram, Türkiye'de 1921'den itibaren «23 Nisan Millî Bayramı» adıyla kutlanmaya başlanmıştır.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380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Blina</a:t>
            </a:r>
            <a:r>
              <a:rPr lang="tr-TR" dirty="0" smtClean="0"/>
              <a:t> sonrası </a:t>
            </a:r>
            <a:r>
              <a:rPr lang="tr-TR" dirty="0" err="1" smtClean="0"/>
              <a:t>ino</a:t>
            </a:r>
            <a:r>
              <a:rPr lang="tr-TR" dirty="0" smtClean="0"/>
              <a:t> etkin tedavi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838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grubunda, medyan 2 (aralık 1-9)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döngüsü ve medyan 2 (aralık 1-6)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döngüsü uygulandı.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grubunda, medyan 2 (aralık 1-4)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döngüsü ve medyan 1.5 (aralık 1-4)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döngüsü uygulandı.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TKI tedavisi,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ponatinib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iki hastada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iki hastada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ponatinib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bosutinib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ilişkilendirildi.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TKI tedavisi,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ponatinib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iki hastada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grubundaki iki hastada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ponatinib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bosutinib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immünoterapi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ilişkilendirildi.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Beş hasta (%7)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kurtarma tedavisi sonrası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-HSCT sırasında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veno-oklüzif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hastalık nedeniyle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KR'de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kaybedildi. Çalışma, VOD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insidansını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kümülatif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dozu ile olası korelasyonunu değerlendirmek için tasarlanmamış olsa bile, serimizde, ölümcül bir VOD geliştiren hastalar,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-HSCT alan diğer hastalarla karşılaştırılabilir bir toplam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dozu (medyan döngü sayısı 2, aralık 1-2) sundu (medyan döngü sayısı 2, aralık 1-4) bu ölümcül komplikasyon ortaya çıkmadan.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08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sonrası tedavi kararlarını etkiler.</a:t>
            </a:r>
            <a:r>
              <a:rPr lang="tr-TR" dirty="0" smtClean="0"/>
              <a:t>(yani tanıdan sonraki 90 gün içinde) tekrar değerlendirilmelidir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kemik iliği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aspiratının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ilk küçük hacimli (örneğin, ≤3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42D1-1C52-4499-849B-B0A974FBC92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57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k</a:t>
            </a:r>
            <a:r>
              <a:rPr lang="en-US" dirty="0" err="1" smtClean="0"/>
              <a:t>omple</a:t>
            </a:r>
            <a:r>
              <a:rPr lang="tr-TR" dirty="0" err="1" smtClean="0"/>
              <a:t>ks</a:t>
            </a:r>
            <a:r>
              <a:rPr lang="en-US" dirty="0" smtClean="0"/>
              <a:t>, </a:t>
            </a:r>
            <a:r>
              <a:rPr lang="tr-TR" dirty="0" smtClean="0"/>
              <a:t>düşük </a:t>
            </a:r>
            <a:r>
              <a:rPr lang="en-US" dirty="0" err="1" smtClean="0"/>
              <a:t>hypodiploidy</a:t>
            </a:r>
            <a:r>
              <a:rPr lang="en-US" dirty="0" smtClean="0"/>
              <a:t>, or near </a:t>
            </a:r>
            <a:r>
              <a:rPr lang="en-US" dirty="0" err="1" smtClean="0"/>
              <a:t>triploidy</a:t>
            </a:r>
            <a:r>
              <a:rPr lang="en-US" dirty="0" smtClean="0"/>
              <a:t> cytogenetics, </a:t>
            </a:r>
            <a:r>
              <a:rPr lang="en-US" i="1" dirty="0" smtClean="0"/>
              <a:t>KMT2Ar</a:t>
            </a:r>
            <a:r>
              <a:rPr lang="en-US" dirty="0" smtClean="0"/>
              <a:t>, </a:t>
            </a:r>
            <a:r>
              <a:rPr lang="en-US" dirty="0" err="1" smtClean="0"/>
              <a:t>Ph</a:t>
            </a:r>
            <a:r>
              <a:rPr lang="en-US" dirty="0" smtClean="0"/>
              <a:t>-like ALL, or </a:t>
            </a:r>
            <a:r>
              <a:rPr lang="en-US" i="1" dirty="0" smtClean="0"/>
              <a:t>TP53</a:t>
            </a:r>
            <a:r>
              <a:rPr lang="en-US" dirty="0" smtClean="0"/>
              <a:t> mutation).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our knowledge, this is the largest analysis evaluating rates of NGS MRD responses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blinatumomab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Deep responses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blinatumomab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assessed by NGS MRD is associated with superior survival outcomes across clinical contexts and identifies pts who have excellent long-term outcomes. Non-responders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blinatumomab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poor outcomes (2-year RFS: 25%) but may be salvaged by ASCT. The relatively low rate of NGS MRD negativity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blinatumomab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monotherapy (31%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B-ALL) highlights the need for combination therapies in B-ALL.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50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nervous system (CNS) involvement in patients with B-acute lymphoblastic leukemia (ALL) occurs in &lt;10% of patients at the time of diagnosis and approximately 5% of patients at the time of relapse.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91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::</a:t>
            </a:r>
            <a:r>
              <a:rPr lang="tr-T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ABL1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muhtemelen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immünoglobulin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/T-hücre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alıcı (</a:t>
            </a:r>
            <a:r>
              <a:rPr lang="tr-T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IG/TR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gen yeniden düzenlemesi (bkz. vaka 5) ile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değerlendirilen MRD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persistansı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3 aylık tedaviden sonra veya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herhangi bir zamanda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nüks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ek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lezyonların, özellikle</a:t>
            </a:r>
          </a:p>
          <a:p>
            <a:r>
              <a:rPr lang="tr-T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IKZF1(</a:t>
            </a:r>
            <a:r>
              <a:rPr lang="tr-T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)(s) lezyonlarının varlığı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allogreft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için açık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endikasyonlardır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CR1: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ALL,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-risk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&gt;CR1: all patients with no contraindication for allogeneic HCT 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therapy for patients with high-risk ALL in CR1 (see Sect. 72.5) and standard therapy for patients with subsequent remission after induction failure or relapsed ALL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Giebel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2019). Optional for patients with standard-risk ALL in CR1 and unexpected treatment-related toxicities (e.g., prolonged severe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cytopenia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which preclude continuation of conventional therapy. Optional for patients with refractory/active ALL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42D1-1C52-4499-849B-B0A974FBC92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09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Blinatumomab</a:t>
            </a:r>
            <a:r>
              <a:rPr lang="tr-TR" dirty="0" smtClean="0"/>
              <a:t>, hem </a:t>
            </a:r>
            <a:r>
              <a:rPr lang="tr-TR" dirty="0" err="1" smtClean="0"/>
              <a:t>pan</a:t>
            </a:r>
            <a:r>
              <a:rPr lang="tr-TR" dirty="0" smtClean="0"/>
              <a:t> B-hücresi antijeni CD19 için bağlanma özgüllüğünü hem de T-hücresi reseptörü/CD3 kompleksinin epsilon zincirini tek bir </a:t>
            </a:r>
            <a:r>
              <a:rPr lang="tr-TR" dirty="0" err="1" smtClean="0"/>
              <a:t>polipeptit</a:t>
            </a:r>
            <a:r>
              <a:rPr lang="tr-TR" dirty="0" smtClean="0"/>
              <a:t> zincirinde birleştiren bir </a:t>
            </a:r>
            <a:r>
              <a:rPr lang="tr-TR" dirty="0" err="1" smtClean="0"/>
              <a:t>murin</a:t>
            </a:r>
            <a:r>
              <a:rPr lang="tr-TR" dirty="0" smtClean="0"/>
              <a:t> </a:t>
            </a:r>
            <a:r>
              <a:rPr lang="tr-TR" dirty="0" err="1" smtClean="0"/>
              <a:t>rekombinant</a:t>
            </a:r>
            <a:r>
              <a:rPr lang="tr-TR" dirty="0" smtClean="0"/>
              <a:t> tek zincirli antikor yapısıdır. </a:t>
            </a:r>
          </a:p>
          <a:p>
            <a:r>
              <a:rPr lang="tr-TR" dirty="0" err="1" smtClean="0"/>
              <a:t>Bispesifik</a:t>
            </a:r>
            <a:r>
              <a:rPr lang="tr-TR" dirty="0" smtClean="0"/>
              <a:t> T-hücre çekici olarak adlandırılan yeni bir </a:t>
            </a:r>
            <a:r>
              <a:rPr lang="tr-TR" dirty="0" err="1" smtClean="0"/>
              <a:t>bispesifik</a:t>
            </a:r>
            <a:r>
              <a:rPr lang="tr-TR" dirty="0" smtClean="0"/>
              <a:t> antikor yapıları sınıfına aittir (BITE). </a:t>
            </a:r>
            <a:r>
              <a:rPr lang="tr-TR" dirty="0" err="1" smtClean="0"/>
              <a:t>Bispesifik</a:t>
            </a:r>
            <a:r>
              <a:rPr lang="tr-TR" dirty="0" smtClean="0"/>
              <a:t> T-hücre bağlayıcılar, T-</a:t>
            </a:r>
            <a:r>
              <a:rPr lang="tr-TR" dirty="0" err="1" smtClean="0"/>
              <a:t>efektör</a:t>
            </a:r>
            <a:r>
              <a:rPr lang="tr-TR" dirty="0" smtClean="0"/>
              <a:t> bellek hücrelerini hedef hücrelere yönlendirmek üzere tasarlanmıştır. BITE® tarafından indüklenen yakınlık, standart </a:t>
            </a:r>
            <a:r>
              <a:rPr lang="tr-TR" dirty="0" err="1" smtClean="0"/>
              <a:t>sitotoksik</a:t>
            </a:r>
            <a:r>
              <a:rPr lang="tr-TR" dirty="0" smtClean="0"/>
              <a:t> T lenfosit (CTL) aktivasyonuna çok benzeyen hedef hücreye özgü </a:t>
            </a:r>
            <a:r>
              <a:rPr lang="tr-TR" dirty="0" err="1" smtClean="0"/>
              <a:t>sitotoksisiteyi</a:t>
            </a:r>
            <a:r>
              <a:rPr lang="tr-TR" dirty="0" smtClean="0"/>
              <a:t> tetikler. Bu T hücresi aracılı hedefe özgü öldürme, </a:t>
            </a:r>
            <a:r>
              <a:rPr lang="tr-TR" dirty="0" err="1" smtClean="0"/>
              <a:t>blinatumomabın</a:t>
            </a:r>
            <a:r>
              <a:rPr lang="tr-TR" dirty="0" smtClean="0"/>
              <a:t> </a:t>
            </a:r>
            <a:r>
              <a:rPr lang="tr-TR" dirty="0" err="1" smtClean="0"/>
              <a:t>terapötik</a:t>
            </a:r>
            <a:r>
              <a:rPr lang="tr-TR" dirty="0" smtClean="0"/>
              <a:t> etki mekanizmasıdır</a:t>
            </a:r>
          </a:p>
          <a:p>
            <a:r>
              <a:rPr lang="tr-TR" dirty="0" smtClean="0"/>
              <a:t>İn </a:t>
            </a:r>
            <a:r>
              <a:rPr lang="tr-TR" dirty="0" err="1" smtClean="0"/>
              <a:t>vitro</a:t>
            </a:r>
            <a:r>
              <a:rPr lang="tr-TR" dirty="0" smtClean="0"/>
              <a:t> veriler, </a:t>
            </a:r>
            <a:r>
              <a:rPr lang="tr-TR" dirty="0" err="1" smtClean="0"/>
              <a:t>blinatumomab</a:t>
            </a:r>
            <a:r>
              <a:rPr lang="tr-TR" dirty="0" smtClean="0"/>
              <a:t> aracılı aktivasyonun bir sonucu olarak </a:t>
            </a:r>
            <a:r>
              <a:rPr lang="tr-TR" dirty="0" err="1" smtClean="0"/>
              <a:t>sitokin</a:t>
            </a:r>
            <a:r>
              <a:rPr lang="tr-TR" dirty="0" smtClean="0"/>
              <a:t> salınımını göstermektedir ve bu salınım </a:t>
            </a:r>
            <a:r>
              <a:rPr lang="tr-TR" dirty="0" err="1" smtClean="0"/>
              <a:t>sitotoksik</a:t>
            </a:r>
            <a:r>
              <a:rPr lang="tr-TR" dirty="0" smtClean="0"/>
              <a:t> aktiviteyi bozmadan </a:t>
            </a:r>
            <a:r>
              <a:rPr lang="tr-TR" dirty="0" err="1" smtClean="0"/>
              <a:t>kortikosteroidlerle</a:t>
            </a:r>
            <a:r>
              <a:rPr lang="tr-TR" dirty="0" smtClean="0"/>
              <a:t> zayıflatılabilir. İn </a:t>
            </a:r>
            <a:r>
              <a:rPr lang="tr-TR" dirty="0" err="1" smtClean="0"/>
              <a:t>vivo</a:t>
            </a:r>
            <a:r>
              <a:rPr lang="tr-TR" dirty="0" smtClean="0"/>
              <a:t> veriler, </a:t>
            </a:r>
            <a:r>
              <a:rPr lang="tr-TR" dirty="0" err="1" smtClean="0"/>
              <a:t>sitokin</a:t>
            </a:r>
            <a:r>
              <a:rPr lang="tr-TR" dirty="0" smtClean="0"/>
              <a:t> salınımının en çok </a:t>
            </a:r>
            <a:r>
              <a:rPr lang="tr-TR" dirty="0" err="1" smtClean="0"/>
              <a:t>blinatumomabın</a:t>
            </a:r>
            <a:r>
              <a:rPr lang="tr-TR" dirty="0" smtClean="0"/>
              <a:t> ilk dozunu takiben belirgin olduğunu göstermektedir. </a:t>
            </a:r>
          </a:p>
          <a:p>
            <a:r>
              <a:rPr lang="tr-TR" dirty="0" smtClean="0"/>
              <a:t>hedef hücre eliminasyonunu ve önceden astarlanmış CD4+ ve C8+ T hücrelerinin </a:t>
            </a:r>
            <a:r>
              <a:rPr lang="tr-TR" dirty="0" err="1" smtClean="0"/>
              <a:t>poliklonal</a:t>
            </a:r>
            <a:r>
              <a:rPr lang="tr-TR" dirty="0" smtClean="0"/>
              <a:t> yanıtını ortaya çıkarabilir.</a:t>
            </a:r>
          </a:p>
          <a:p>
            <a:r>
              <a:rPr lang="tr-TR" dirty="0" smtClean="0"/>
              <a:t>CD19+ hedef hücrelerinin yokluğunda ne </a:t>
            </a:r>
            <a:r>
              <a:rPr lang="tr-TR" dirty="0" err="1" smtClean="0"/>
              <a:t>sitotoksisite</a:t>
            </a:r>
            <a:r>
              <a:rPr lang="tr-TR" dirty="0" smtClean="0"/>
              <a:t> ne de </a:t>
            </a:r>
            <a:r>
              <a:rPr lang="tr-TR" dirty="0" err="1" smtClean="0"/>
              <a:t>sitokin</a:t>
            </a:r>
            <a:r>
              <a:rPr lang="tr-TR" dirty="0" smtClean="0"/>
              <a:t> salınımı meydana gelecektir. </a:t>
            </a:r>
            <a:r>
              <a:rPr lang="tr-TR" dirty="0" err="1" smtClean="0"/>
              <a:t>Blinatumomab</a:t>
            </a:r>
            <a:r>
              <a:rPr lang="tr-TR" dirty="0" smtClean="0"/>
              <a:t>, </a:t>
            </a:r>
            <a:r>
              <a:rPr lang="tr-TR" dirty="0" err="1" smtClean="0"/>
              <a:t>sitotoksik</a:t>
            </a:r>
            <a:r>
              <a:rPr lang="tr-TR" dirty="0" smtClean="0"/>
              <a:t> etki açısından kesinlikle hedef hücreye özgü ve bağımlı bir şekilde etki eder. </a:t>
            </a:r>
            <a:r>
              <a:rPr lang="tr-TR" dirty="0" err="1" smtClean="0"/>
              <a:t>Sitotoksik</a:t>
            </a:r>
            <a:r>
              <a:rPr lang="tr-TR" dirty="0" smtClean="0"/>
              <a:t> aktivitesi için hem CD19+ hedef hücrelerinin hem de T hücrelerinin varlığı gereklidir.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87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yılında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 / R B-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ALL'lu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yetişkinler için FDA tarafından onaylandı ve 2017'de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ve pediatrik B-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ALL'yi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içerecek şekilde genişletildi. sıklığı hastalık yükü ile ilişkili görünmemektedir, oysa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sitokin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salınım sendromu (KRS) riski hastalık yükü ile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ilişkilidir</a:t>
            </a:r>
            <a:r>
              <a:rPr lang="tr-TR" dirty="0" err="1" smtClean="0"/>
              <a:t>Blinatumomab</a:t>
            </a:r>
            <a:r>
              <a:rPr lang="tr-TR" dirty="0" smtClean="0"/>
              <a:t>, hem </a:t>
            </a:r>
            <a:r>
              <a:rPr lang="tr-TR" dirty="0" err="1" smtClean="0"/>
              <a:t>pan</a:t>
            </a:r>
            <a:r>
              <a:rPr lang="tr-TR" dirty="0" smtClean="0"/>
              <a:t> B-hücresi antijeni CD19 için bağlanma özgüllüğünü hem de T-</a:t>
            </a:r>
            <a:r>
              <a:rPr lang="tr-TR" dirty="0" err="1" smtClean="0"/>
              <a:t>hüc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Nörotoksisite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dirty="0" err="1" smtClean="0"/>
              <a:t>resi</a:t>
            </a:r>
            <a:r>
              <a:rPr lang="tr-TR" dirty="0" smtClean="0"/>
              <a:t> reseptörü/CD3 kompleksinin epsilon zincirini tek bir </a:t>
            </a:r>
            <a:r>
              <a:rPr lang="tr-TR" dirty="0" err="1" smtClean="0"/>
              <a:t>polipeptit</a:t>
            </a:r>
            <a:r>
              <a:rPr lang="tr-TR" dirty="0" smtClean="0"/>
              <a:t> zincirinde birleştiren bir </a:t>
            </a:r>
            <a:r>
              <a:rPr lang="tr-TR" dirty="0" err="1" smtClean="0"/>
              <a:t>murin</a:t>
            </a:r>
            <a:r>
              <a:rPr lang="tr-TR" dirty="0" smtClean="0"/>
              <a:t> </a:t>
            </a:r>
            <a:r>
              <a:rPr lang="tr-TR" dirty="0" err="1" smtClean="0"/>
              <a:t>rekombinant</a:t>
            </a:r>
            <a:r>
              <a:rPr lang="tr-TR" dirty="0" smtClean="0"/>
              <a:t> tek zincirli antikor yapısıdır. </a:t>
            </a:r>
          </a:p>
          <a:p>
            <a:r>
              <a:rPr lang="tr-TR" dirty="0" err="1" smtClean="0"/>
              <a:t>Monomeriktir</a:t>
            </a:r>
            <a:r>
              <a:rPr lang="tr-TR" dirty="0" smtClean="0"/>
              <a:t>, </a:t>
            </a:r>
            <a:r>
              <a:rPr lang="tr-TR" dirty="0" err="1" smtClean="0"/>
              <a:t>glikozile</a:t>
            </a:r>
            <a:r>
              <a:rPr lang="tr-TR" dirty="0" smtClean="0"/>
              <a:t> değildir ve yaklaşık 55 kilo </a:t>
            </a:r>
            <a:r>
              <a:rPr lang="tr-TR" dirty="0" err="1" smtClean="0"/>
              <a:t>Dalton</a:t>
            </a:r>
            <a:r>
              <a:rPr lang="tr-TR" dirty="0" smtClean="0"/>
              <a:t> (</a:t>
            </a:r>
            <a:r>
              <a:rPr lang="tr-TR" dirty="0" err="1" smtClean="0"/>
              <a:t>kDa</a:t>
            </a:r>
            <a:r>
              <a:rPr lang="tr-TR" dirty="0" smtClean="0"/>
              <a:t>) ağırlığındadır. </a:t>
            </a:r>
            <a:r>
              <a:rPr lang="tr-TR" dirty="0" err="1" smtClean="0"/>
              <a:t>Bispesifik</a:t>
            </a:r>
            <a:r>
              <a:rPr lang="tr-TR" dirty="0" smtClean="0"/>
              <a:t> T-hücre çekici olarak adlandırılan yeni bir </a:t>
            </a:r>
            <a:r>
              <a:rPr lang="tr-TR" dirty="0" err="1" smtClean="0"/>
              <a:t>bispesifik</a:t>
            </a:r>
            <a:r>
              <a:rPr lang="tr-TR" dirty="0" smtClean="0"/>
              <a:t> antikor yapıları sınıfına aittir (BITE). </a:t>
            </a:r>
            <a:r>
              <a:rPr lang="tr-TR" dirty="0" err="1" smtClean="0"/>
              <a:t>Bispesifik</a:t>
            </a:r>
            <a:r>
              <a:rPr lang="tr-TR" dirty="0" smtClean="0"/>
              <a:t> T-hücre bağlayıcılar, T-</a:t>
            </a:r>
            <a:r>
              <a:rPr lang="tr-TR" dirty="0" err="1" smtClean="0"/>
              <a:t>efektör</a:t>
            </a:r>
            <a:r>
              <a:rPr lang="tr-TR" dirty="0" smtClean="0"/>
              <a:t> bellek hücrelerini hedef hücrelere yönlendirmek üzere tasarlanmıştır. </a:t>
            </a:r>
          </a:p>
          <a:p>
            <a:r>
              <a:rPr lang="tr-TR" dirty="0" smtClean="0"/>
              <a:t>faz 3 çalışmasında kemoterapiye kıyasla üstün sonuçlar elde eden 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 B hücresi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blastları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üzerindeki CD19'a hem de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sitotoksik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hücreleri üzerindeki CD3'e yönlendirilen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bispesifik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T hücresi angajman antikorudur</a:t>
            </a:r>
          </a:p>
          <a:p>
            <a:r>
              <a:rPr lang="tr-TR" dirty="0" smtClean="0"/>
              <a:t>Antikorun kan dolaşımında çok kısa bir yarı ömrü vardır.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lösemik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yükü olan hastalar için (örneğin, yüzde &gt;50 kemik iliği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blastları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genellikle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blinatumomab'a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başlamadan bir hafta önce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glukokortikoid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düşük yoğunluklu 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siklofosfamid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(veya başka bir kemoterapi) ile tedavi ederiz, CRS riskini azaltmak için.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HCT geçirmeyi planlamayan hastalar için, idame tedavisi her 12 haftada bir 4 haftalık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infdevam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edebilir.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immün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efektör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hücre ile ilişkili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nörotoksisite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sendromunu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ensefalopati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konvülsiyonlar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konuşma bozuklukları, bilinç bozukluğu,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deliryum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koordinasyon ve denge sorunları o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 yaygın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AE'ler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ateş, yorgunluk, baş ağrısı, titreme ve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lökopeni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içerir.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BCD5-CB30-4276-B70E-F4FC9C5F7CF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01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23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15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01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744" y="1323976"/>
            <a:ext cx="10972800" cy="444021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0641" y="6562078"/>
            <a:ext cx="721359" cy="1077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2C108E-2073-3D47-9329-B33B4A2D1DE9}" type="slidenum">
              <a:rPr lang="en-US" sz="700" smtClean="0">
                <a:solidFill>
                  <a:srgbClr val="4C4D4C"/>
                </a:solidFill>
                <a:latin typeface="Arial" panose="020B0604020202020204"/>
              </a:rPr>
              <a:pPr>
                <a:defRPr/>
              </a:pPr>
              <a:t>‹#›</a:t>
            </a:fld>
            <a:endParaRPr lang="en-US" sz="700" dirty="0">
              <a:solidFill>
                <a:srgbClr val="4C4D4C"/>
              </a:solidFill>
              <a:latin typeface="Arial" panose="020B0604020202020204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28367" y="6074866"/>
            <a:ext cx="5143500" cy="123111"/>
          </a:xfrm>
        </p:spPr>
        <p:txBody>
          <a:bodyPr lIns="0" tIns="0" rIns="0" bIns="0" anchor="b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insert reference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99745" y="6091342"/>
            <a:ext cx="5143500" cy="123111"/>
          </a:xfrm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insert abbreviations</a:t>
            </a:r>
          </a:p>
        </p:txBody>
      </p:sp>
    </p:spTree>
    <p:extLst>
      <p:ext uri="{BB962C8B-B14F-4D97-AF65-F5344CB8AC3E}">
        <p14:creationId xmlns:p14="http://schemas.microsoft.com/office/powerpoint/2010/main" val="253450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4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2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6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80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24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66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47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13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9362-12DA-4F03-BC29-9C7DDA9199D9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E73C-FB87-4C42-A1A0-3CE446E36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2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reatment-of-relapsed-or-refractory-acute-lymphoblastic-leukemia-in-adults/abstract/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todate.com/contents/treatment-of-relapsed-or-refractory-acute-lymphoblastic-leukemia-in-adults/abstract/8" TargetMode="External"/><Relationship Id="rId4" Type="http://schemas.openxmlformats.org/officeDocument/2006/relationships/hyperlink" Target="https://www.uptodate.com/contents/treatment-of-relapsed-or-refractory-acute-lymphoblastic-leukemia-in-adults/abstract/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reatment-of-relapsed-or-refractory-acute-lymphoblastic-leukemia-in-adults/abstract/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reatment-of-relapsed-or-refractory-acute-lymphoblastic-leukemia-in-adults/abstract/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reatment-of-relapsed-or-refractory-acute-lymphoblastic-leukemia-in-adults/abstract/16" TargetMode="External"/><Relationship Id="rId2" Type="http://schemas.openxmlformats.org/officeDocument/2006/relationships/hyperlink" Target="https://www.uptodate.com/contents/treatment-of-relapsed-or-refractory-acute-lymphoblastic-leukemia-in-adults/abstract/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treatment-of-relapsed-or-refractory-acute-lymphoblastic-leukemia-in-adults/abstract/1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ytokine-release-syndrome-crs/abstract/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cytokine-release-syndrome-crs/abstract/15" TargetMode="External"/><Relationship Id="rId5" Type="http://schemas.openxmlformats.org/officeDocument/2006/relationships/hyperlink" Target="https://www.uptodate.com/contents/cytokine-release-syndrome-crs/abstract/5" TargetMode="External"/><Relationship Id="rId4" Type="http://schemas.openxmlformats.org/officeDocument/2006/relationships/hyperlink" Target="https://www.uptodate.com/contents/cytokine-release-syndrome-crs/abstract/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ytokine-release-syndrome-crs/abstract/3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cytokine-release-syndrome-crs/abstract/38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ytokine-release-syndrome-crs/abstract/53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todate.com/contents/immune-effector-cell-associated-neurotoxicity-syndrome-icans/abstract/19" TargetMode="External"/><Relationship Id="rId4" Type="http://schemas.openxmlformats.org/officeDocument/2006/relationships/hyperlink" Target="https://www.uptodate.com/contents/immune-effector-cell-associated-neurotoxicity-syndrome-icans/abstract/1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mmune-effector-cell-associated-neurotoxicity-syndrome-icans/abstract/3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immune-effector-cell-associated-neurotoxicity-syndrome-icans/abstract/5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philadelphia-chromosome-positive-acute-lymphoblastic-leukemia-in-adults-post-remission-management/abstract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todate.com/contents/philadelphia-chromosome-positive-acute-lymphoblastic-leukemia-in-adults-post-remission-management/abstract/5" TargetMode="External"/><Relationship Id="rId4" Type="http://schemas.openxmlformats.org/officeDocument/2006/relationships/hyperlink" Target="https://www.uptodate.com/contents/philadelphia-chromosome-positive-acute-lymphoblastic-leukemia-in-adults-post-remission-management/abstract/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44320"/>
            <a:ext cx="9144000" cy="2296159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err="1" smtClean="0"/>
              <a:t>Relaps</a:t>
            </a:r>
            <a:r>
              <a:rPr lang="tr-TR" dirty="0" smtClean="0"/>
              <a:t>- </a:t>
            </a:r>
            <a:r>
              <a:rPr lang="tr-TR" dirty="0" err="1" smtClean="0"/>
              <a:t>Refrakter</a:t>
            </a:r>
            <a:r>
              <a:rPr lang="tr-TR" dirty="0" smtClean="0"/>
              <a:t> ALL Tedavisinde </a:t>
            </a:r>
            <a:r>
              <a:rPr lang="tr-TR" dirty="0" err="1" smtClean="0"/>
              <a:t>İmmünoterapinin</a:t>
            </a:r>
            <a:r>
              <a:rPr lang="tr-TR" dirty="0" smtClean="0"/>
              <a:t> Yeri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835718"/>
            <a:ext cx="9144000" cy="1655762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tr-TR" b="1" dirty="0" smtClean="0"/>
          </a:p>
          <a:p>
            <a:r>
              <a:rPr lang="tr-TR" b="1" dirty="0" smtClean="0"/>
              <a:t>Dr</a:t>
            </a:r>
            <a:r>
              <a:rPr lang="tr-TR" b="1" dirty="0"/>
              <a:t>. Seda YILMAZ </a:t>
            </a:r>
          </a:p>
          <a:p>
            <a:r>
              <a:rPr lang="tr-TR" dirty="0"/>
              <a:t>Konya Şehir Hastanesi, Hematoloji </a:t>
            </a:r>
            <a:r>
              <a:rPr lang="tr-TR" dirty="0" smtClean="0"/>
              <a:t>Kliniği</a:t>
            </a:r>
          </a:p>
          <a:p>
            <a:r>
              <a:rPr lang="tr-TR" b="1" dirty="0">
                <a:solidFill>
                  <a:srgbClr val="FF0000"/>
                </a:solidFill>
              </a:rPr>
              <a:t>I</a:t>
            </a:r>
            <a:r>
              <a:rPr lang="tr-TR" b="1" dirty="0" smtClean="0">
                <a:solidFill>
                  <a:srgbClr val="FF0000"/>
                </a:solidFill>
              </a:rPr>
              <a:t>. AKDENİZ HEMATOLOJİ VE İMMÜNOLOJİ SEMPOZYUMU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826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 </a:t>
            </a:r>
            <a:r>
              <a:rPr lang="tr-TR" dirty="0" err="1"/>
              <a:t>Blinatumomab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4 hafta-sürekli IV </a:t>
            </a:r>
            <a:r>
              <a:rPr lang="tr-TR" dirty="0" err="1" smtClean="0"/>
              <a:t>infüzyon</a:t>
            </a:r>
            <a:r>
              <a:rPr lang="tr-TR" dirty="0" smtClean="0"/>
              <a:t>, </a:t>
            </a:r>
            <a:r>
              <a:rPr lang="tr-TR" dirty="0"/>
              <a:t>ardından 2</a:t>
            </a:r>
            <a:r>
              <a:rPr lang="tr-TR" dirty="0" smtClean="0"/>
              <a:t> hafta tedavisiz.</a:t>
            </a:r>
            <a:endParaRPr lang="tr-TR" dirty="0"/>
          </a:p>
          <a:p>
            <a:pPr lvl="1"/>
            <a:r>
              <a:rPr lang="tr-TR" dirty="0" err="1" smtClean="0"/>
              <a:t>İnfüzyon</a:t>
            </a:r>
            <a:r>
              <a:rPr lang="tr-TR" dirty="0" smtClean="0"/>
              <a:t> </a:t>
            </a:r>
            <a:r>
              <a:rPr lang="tr-TR" dirty="0"/>
              <a:t>iyi </a:t>
            </a:r>
            <a:r>
              <a:rPr lang="tr-TR" dirty="0" err="1"/>
              <a:t>tolere</a:t>
            </a:r>
            <a:r>
              <a:rPr lang="tr-TR" dirty="0"/>
              <a:t> edilirse, başlangıç dozu </a:t>
            </a:r>
            <a:r>
              <a:rPr lang="tr-TR" dirty="0" smtClean="0"/>
              <a:t>8. </a:t>
            </a:r>
            <a:r>
              <a:rPr lang="tr-TR" dirty="0"/>
              <a:t>günden sonra arttırılır</a:t>
            </a:r>
            <a:r>
              <a:rPr lang="tr-TR" dirty="0" smtClean="0"/>
              <a:t>. (9-&gt;28</a:t>
            </a:r>
            <a:r>
              <a:rPr lang="el-GR" dirty="0" smtClean="0"/>
              <a:t>μ</a:t>
            </a:r>
            <a:r>
              <a:rPr lang="tr-TR" dirty="0" smtClean="0"/>
              <a:t>g/g)</a:t>
            </a:r>
          </a:p>
          <a:p>
            <a:pPr lvl="1"/>
            <a:r>
              <a:rPr lang="tr-TR" dirty="0" err="1" smtClean="0"/>
              <a:t>Lösemik</a:t>
            </a:r>
            <a:r>
              <a:rPr lang="tr-TR" dirty="0" smtClean="0"/>
              <a:t> yükü fazla ise </a:t>
            </a:r>
            <a:r>
              <a:rPr lang="tr-TR" dirty="0" err="1" smtClean="0"/>
              <a:t>KS+Cy</a:t>
            </a:r>
            <a:endParaRPr lang="tr-TR" dirty="0" smtClean="0"/>
          </a:p>
          <a:p>
            <a:pPr lvl="1"/>
            <a:r>
              <a:rPr lang="tr-TR" dirty="0" smtClean="0"/>
              <a:t>İdame</a:t>
            </a:r>
          </a:p>
          <a:p>
            <a:r>
              <a:rPr lang="tr-TR" dirty="0" smtClean="0"/>
              <a:t>R/R ALL </a:t>
            </a:r>
          </a:p>
          <a:p>
            <a:pPr lvl="1"/>
            <a:r>
              <a:rPr lang="tr-TR" dirty="0" err="1" smtClean="0"/>
              <a:t>Ph</a:t>
            </a:r>
            <a:r>
              <a:rPr lang="tr-TR" dirty="0" smtClean="0"/>
              <a:t> </a:t>
            </a:r>
            <a:r>
              <a:rPr lang="tr-TR" dirty="0" err="1" smtClean="0"/>
              <a:t>neg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EMA</a:t>
            </a:r>
          </a:p>
          <a:p>
            <a:pPr lvl="1"/>
            <a:r>
              <a:rPr lang="tr-TR" dirty="0" err="1" smtClean="0">
                <a:sym typeface="Wingdings" panose="05000000000000000000" pitchFamily="2" charset="2"/>
              </a:rPr>
              <a:t>Ph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neg</a:t>
            </a:r>
            <a:r>
              <a:rPr lang="tr-TR" dirty="0" smtClean="0">
                <a:sym typeface="Wingdings" panose="05000000000000000000" pitchFamily="2" charset="2"/>
              </a:rPr>
              <a:t>/poz FDA</a:t>
            </a:r>
          </a:p>
          <a:p>
            <a:r>
              <a:rPr lang="tr-TR" dirty="0" smtClean="0"/>
              <a:t>Yanıt, EFS, OS, yaşam </a:t>
            </a:r>
            <a:r>
              <a:rPr lang="tr-TR" dirty="0"/>
              <a:t>kalitesi de </a:t>
            </a:r>
            <a:r>
              <a:rPr lang="tr-TR" dirty="0" err="1"/>
              <a:t>blinatumomab</a:t>
            </a:r>
            <a:r>
              <a:rPr lang="tr-TR" dirty="0"/>
              <a:t> ile </a:t>
            </a:r>
            <a:r>
              <a:rPr lang="tr-TR" dirty="0" smtClean="0"/>
              <a:t>üstün</a:t>
            </a:r>
          </a:p>
          <a:p>
            <a:r>
              <a:rPr lang="tr-TR" dirty="0" err="1" smtClean="0"/>
              <a:t>Ph</a:t>
            </a:r>
            <a:r>
              <a:rPr lang="tr-TR" dirty="0" smtClean="0"/>
              <a:t>-/+ benzer etkinlik</a:t>
            </a:r>
          </a:p>
          <a:p>
            <a:r>
              <a:rPr lang="tr-TR" dirty="0" smtClean="0"/>
              <a:t>&gt;%75 MRD-</a:t>
            </a:r>
            <a:endParaRPr lang="tr-TR" b="1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CRS, ICANS</a:t>
            </a:r>
          </a:p>
          <a:p>
            <a:pPr lvl="1"/>
            <a:r>
              <a:rPr lang="tr-TR" dirty="0" smtClean="0"/>
              <a:t>%2-6'sında derece ≥3 CRS ve %7-14'ünde derece ≥3 </a:t>
            </a:r>
            <a:r>
              <a:rPr lang="tr-TR" dirty="0" err="1" smtClean="0"/>
              <a:t>nörotoksisite</a:t>
            </a: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749800" y="6057900"/>
            <a:ext cx="7048500" cy="72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Kantarjian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H, 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Blinatumomab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versus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Chemotherapy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Advanced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Leukemia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hlinkClick r:id="rId3"/>
              </a:rPr>
              <a:t>Topp</a:t>
            </a:r>
            <a:r>
              <a:rPr lang="tr-TR" sz="800" u="sng" dirty="0">
                <a:hlinkClick r:id="rId3"/>
              </a:rPr>
              <a:t> MS, </a:t>
            </a:r>
            <a:r>
              <a:rPr lang="tr-TR" sz="800" u="sng" dirty="0" smtClean="0">
                <a:hlinkClick r:id="rId3"/>
              </a:rPr>
              <a:t>et </a:t>
            </a:r>
            <a:r>
              <a:rPr lang="tr-TR" sz="800" u="sng" dirty="0">
                <a:hlinkClick r:id="rId3"/>
              </a:rPr>
              <a:t>al. </a:t>
            </a:r>
            <a:r>
              <a:rPr lang="tr-TR" sz="800" u="sng" dirty="0" err="1">
                <a:hlinkClick r:id="rId3"/>
              </a:rPr>
              <a:t>Health-related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>
                <a:hlinkClick r:id="rId3"/>
              </a:rPr>
              <a:t>quality</a:t>
            </a:r>
            <a:r>
              <a:rPr lang="tr-TR" sz="800" u="sng" dirty="0">
                <a:hlinkClick r:id="rId3"/>
              </a:rPr>
              <a:t> of life in </a:t>
            </a:r>
            <a:r>
              <a:rPr lang="tr-TR" sz="800" u="sng" dirty="0" err="1">
                <a:hlinkClick r:id="rId3"/>
              </a:rPr>
              <a:t>adults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>
                <a:hlinkClick r:id="rId3"/>
              </a:rPr>
              <a:t>with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>
                <a:hlinkClick r:id="rId3"/>
              </a:rPr>
              <a:t>relapsed</a:t>
            </a:r>
            <a:r>
              <a:rPr lang="tr-TR" sz="800" u="sng" dirty="0">
                <a:hlinkClick r:id="rId3"/>
              </a:rPr>
              <a:t>/</a:t>
            </a:r>
            <a:r>
              <a:rPr lang="tr-TR" sz="800" u="sng" dirty="0" err="1">
                <a:hlinkClick r:id="rId3"/>
              </a:rPr>
              <a:t>refractory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>
                <a:hlinkClick r:id="rId3"/>
              </a:rPr>
              <a:t>acute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>
                <a:hlinkClick r:id="rId3"/>
              </a:rPr>
              <a:t>lymphoblastic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>
                <a:hlinkClick r:id="rId3"/>
              </a:rPr>
              <a:t>leukemia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>
                <a:hlinkClick r:id="rId3"/>
              </a:rPr>
              <a:t>treated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>
                <a:hlinkClick r:id="rId3"/>
              </a:rPr>
              <a:t>with</a:t>
            </a:r>
            <a:r>
              <a:rPr lang="tr-TR" sz="800" u="sng" dirty="0">
                <a:hlinkClick r:id="rId3"/>
              </a:rPr>
              <a:t> </a:t>
            </a:r>
            <a:r>
              <a:rPr lang="tr-TR" sz="800" u="sng" dirty="0" err="1" smtClean="0">
                <a:hlinkClick r:id="rId3"/>
              </a:rPr>
              <a:t>blinatumomab</a:t>
            </a:r>
            <a:r>
              <a:rPr lang="tr-TR" sz="800" u="sng" dirty="0" smtClean="0"/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Martinelli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G,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et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Long-term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follow-up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of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blinatumomab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in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patients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relapsed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/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refractory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Philadelphia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chromosome-positive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B-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cell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precursor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leukaemia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: Final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analysis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of ALCANTARA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study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Topp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MS,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Long-term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survival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of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patients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relapsed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/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refractory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leukemia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treated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blinatumomab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.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TOWER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84480" y="1690688"/>
            <a:ext cx="6525578" cy="392779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563360" y="1290320"/>
            <a:ext cx="5100320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Faz 3, </a:t>
            </a:r>
            <a:r>
              <a:rPr lang="tr-TR" sz="2000" dirty="0" err="1" smtClean="0"/>
              <a:t>prospektif</a:t>
            </a:r>
            <a:r>
              <a:rPr lang="tr-TR" sz="2000" dirty="0" smtClean="0"/>
              <a:t>, </a:t>
            </a:r>
            <a:r>
              <a:rPr lang="tr-TR" sz="2000" dirty="0" err="1" smtClean="0"/>
              <a:t>randomize</a:t>
            </a:r>
            <a:r>
              <a:rPr lang="tr-TR" sz="2000" dirty="0" smtClean="0"/>
              <a:t>, çok merkezli</a:t>
            </a:r>
          </a:p>
          <a:p>
            <a:r>
              <a:rPr lang="tr-TR" sz="2000" dirty="0" err="1" smtClean="0"/>
              <a:t>Ph-neg</a:t>
            </a:r>
            <a:r>
              <a:rPr lang="tr-TR" sz="2000" dirty="0" smtClean="0"/>
              <a:t> B-</a:t>
            </a:r>
            <a:r>
              <a:rPr lang="tr-TR" sz="2000" dirty="0" err="1" smtClean="0"/>
              <a:t>cell</a:t>
            </a:r>
            <a:r>
              <a:rPr lang="tr-TR" sz="2000" dirty="0" smtClean="0"/>
              <a:t> </a:t>
            </a:r>
            <a:r>
              <a:rPr lang="tr-TR" sz="2000" dirty="0" err="1" smtClean="0"/>
              <a:t>precursor</a:t>
            </a:r>
            <a:r>
              <a:rPr lang="tr-TR" sz="2000" dirty="0" smtClean="0"/>
              <a:t> ALL</a:t>
            </a:r>
          </a:p>
          <a:p>
            <a:r>
              <a:rPr lang="tr-TR" sz="2000" dirty="0" err="1" smtClean="0"/>
              <a:t>Primer</a:t>
            </a:r>
            <a:r>
              <a:rPr lang="tr-TR" sz="2000" dirty="0" smtClean="0"/>
              <a:t> indüksiyon/</a:t>
            </a:r>
            <a:r>
              <a:rPr lang="tr-TR" sz="2000" dirty="0" err="1" smtClean="0"/>
              <a:t>salvage</a:t>
            </a:r>
            <a:r>
              <a:rPr lang="tr-TR" sz="2000" dirty="0" smtClean="0"/>
              <a:t> tedavisine dirençli, &lt;12 ay ilk </a:t>
            </a:r>
            <a:r>
              <a:rPr lang="tr-TR" sz="2000" dirty="0" err="1"/>
              <a:t>remisyon</a:t>
            </a:r>
            <a:r>
              <a:rPr lang="tr-TR" sz="2000" dirty="0"/>
              <a:t> </a:t>
            </a:r>
            <a:r>
              <a:rPr lang="tr-TR" sz="2000" dirty="0" smtClean="0"/>
              <a:t>, ≥2 </a:t>
            </a:r>
            <a:r>
              <a:rPr lang="tr-TR" sz="2000" dirty="0"/>
              <a:t>veya </a:t>
            </a:r>
            <a:r>
              <a:rPr lang="tr-TR" sz="2000" dirty="0" smtClean="0"/>
              <a:t>HCT </a:t>
            </a:r>
            <a:r>
              <a:rPr lang="tr-TR" sz="2000" dirty="0" err="1"/>
              <a:t>nüks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Blast</a:t>
            </a:r>
            <a:r>
              <a:rPr lang="tr-TR" sz="2000" dirty="0" smtClean="0"/>
              <a:t> ≥%5, ECOG≤2</a:t>
            </a:r>
          </a:p>
          <a:p>
            <a:r>
              <a:rPr lang="tr-TR" sz="2000" dirty="0" smtClean="0"/>
              <a:t>405 hasta</a:t>
            </a:r>
          </a:p>
          <a:p>
            <a:r>
              <a:rPr lang="tr-TR" sz="2000" dirty="0" err="1"/>
              <a:t>B</a:t>
            </a:r>
            <a:r>
              <a:rPr lang="tr-TR" sz="2000" dirty="0" err="1" smtClean="0"/>
              <a:t>linatumomab</a:t>
            </a:r>
            <a:r>
              <a:rPr lang="tr-TR" sz="2000" dirty="0" smtClean="0"/>
              <a:t> (271), HIDAC (</a:t>
            </a:r>
            <a:r>
              <a:rPr lang="tr-TR" sz="2000" dirty="0" err="1" smtClean="0"/>
              <a:t>Antrasiklin</a:t>
            </a:r>
            <a:r>
              <a:rPr lang="tr-TR" sz="2000" dirty="0" smtClean="0"/>
              <a:t>, MTX,CLO) (134)</a:t>
            </a:r>
          </a:p>
          <a:p>
            <a:endParaRPr lang="tr-TR" sz="2000" dirty="0"/>
          </a:p>
          <a:p>
            <a:r>
              <a:rPr lang="tr-TR" sz="2000" dirty="0" err="1" smtClean="0"/>
              <a:t>Primer</a:t>
            </a:r>
            <a:r>
              <a:rPr lang="tr-TR" sz="2000" dirty="0" smtClean="0"/>
              <a:t> sonlanım OS, </a:t>
            </a:r>
            <a:r>
              <a:rPr lang="tr-TR" sz="2000" dirty="0" err="1" smtClean="0"/>
              <a:t>sekonder</a:t>
            </a:r>
            <a:r>
              <a:rPr lang="tr-TR" sz="2000" dirty="0" smtClean="0"/>
              <a:t> sonlanım Yanıt, </a:t>
            </a:r>
            <a:r>
              <a:rPr lang="tr-TR" sz="2000" dirty="0" err="1" smtClean="0"/>
              <a:t>remisyon</a:t>
            </a:r>
            <a:r>
              <a:rPr lang="tr-TR" sz="2000" dirty="0" smtClean="0"/>
              <a:t> süresi, EFS, MRD, HCT oranı, AE</a:t>
            </a:r>
          </a:p>
          <a:p>
            <a:r>
              <a:rPr lang="tr-TR" sz="2000" dirty="0" smtClean="0"/>
              <a:t>Medyan </a:t>
            </a:r>
            <a:r>
              <a:rPr lang="tr-TR" sz="2000" dirty="0"/>
              <a:t>takip süresi </a:t>
            </a:r>
            <a:r>
              <a:rPr lang="tr-TR" sz="2000" dirty="0" smtClean="0"/>
              <a:t>11.7 </a:t>
            </a:r>
            <a:r>
              <a:rPr lang="tr-TR" sz="2000" dirty="0"/>
              <a:t>-</a:t>
            </a:r>
            <a:r>
              <a:rPr lang="tr-TR" sz="2000" dirty="0" smtClean="0"/>
              <a:t> </a:t>
            </a:r>
            <a:r>
              <a:rPr lang="tr-TR" sz="2000" dirty="0"/>
              <a:t>11.8 ay</a:t>
            </a:r>
            <a:endParaRPr lang="tr-TR" sz="2000" dirty="0" smtClean="0"/>
          </a:p>
          <a:p>
            <a:r>
              <a:rPr lang="tr-TR" sz="2000" dirty="0" err="1" smtClean="0"/>
              <a:t>Median</a:t>
            </a:r>
            <a:r>
              <a:rPr lang="tr-TR" sz="2000" dirty="0" smtClean="0"/>
              <a:t> OS 7.7-4.0 </a:t>
            </a:r>
            <a:r>
              <a:rPr lang="tr-TR" sz="2000" dirty="0"/>
              <a:t>ay; </a:t>
            </a:r>
            <a:r>
              <a:rPr lang="tr-TR" sz="2000" dirty="0" smtClean="0"/>
              <a:t>([</a:t>
            </a:r>
            <a:r>
              <a:rPr lang="tr-TR" sz="2000" dirty="0"/>
              <a:t>HR] 0.71 [% 95 CI 0.55-0.93</a:t>
            </a:r>
            <a:r>
              <a:rPr lang="tr-TR" sz="2000" dirty="0" smtClean="0"/>
              <a:t>])</a:t>
            </a:r>
          </a:p>
          <a:p>
            <a:r>
              <a:rPr lang="tr-TR" sz="2000" dirty="0" smtClean="0"/>
              <a:t>EFS/6 ay %31-%12</a:t>
            </a:r>
            <a:r>
              <a:rPr lang="tr-TR" sz="2000" dirty="0"/>
              <a:t>; </a:t>
            </a:r>
            <a:r>
              <a:rPr lang="tr-TR" sz="2000" dirty="0" smtClean="0"/>
              <a:t>(HR </a:t>
            </a:r>
            <a:r>
              <a:rPr lang="tr-TR" sz="2000" dirty="0"/>
              <a:t>0.55 [% 95 CI 0.43-0.71</a:t>
            </a:r>
            <a:r>
              <a:rPr lang="tr-TR" sz="2000" dirty="0" smtClean="0"/>
              <a:t>])</a:t>
            </a:r>
          </a:p>
          <a:p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3" y="0"/>
            <a:ext cx="3223740" cy="69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36200" cy="1155938"/>
          </a:xfrm>
        </p:spPr>
        <p:txBody>
          <a:bodyPr/>
          <a:lstStyle/>
          <a:p>
            <a:r>
              <a:rPr lang="tr-TR" dirty="0" err="1" smtClean="0"/>
              <a:t>Blinatumomab</a:t>
            </a:r>
            <a:r>
              <a:rPr lang="tr-TR" dirty="0" smtClean="0"/>
              <a:t>-TOWER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0629" y="1006158"/>
            <a:ext cx="5942069" cy="5722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7" y="2532993"/>
            <a:ext cx="6180348" cy="19983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75920" y="5222240"/>
            <a:ext cx="43078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CR/</a:t>
            </a:r>
            <a:r>
              <a:rPr lang="tr-TR" dirty="0" err="1" smtClean="0"/>
              <a:t>CRi</a:t>
            </a:r>
            <a:r>
              <a:rPr lang="tr-TR" dirty="0" smtClean="0"/>
              <a:t> %76-%48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564640" y="61468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Kantarjian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H, 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Blinatumomab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versus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Chemotherapy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Advanced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Leukemia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Blinatumomab</a:t>
            </a:r>
            <a:r>
              <a:rPr lang="tr-TR" dirty="0" smtClean="0"/>
              <a:t>-TOWER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436" y="1972228"/>
            <a:ext cx="6314182" cy="42964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847840" y="2245360"/>
            <a:ext cx="358648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Grade ≥3 AE B %62- KT %45</a:t>
            </a:r>
          </a:p>
          <a:p>
            <a:endParaRPr lang="tr-TR" dirty="0" smtClean="0"/>
          </a:p>
          <a:p>
            <a:r>
              <a:rPr lang="tr-TR" dirty="0" smtClean="0"/>
              <a:t>KT ile daha fazla </a:t>
            </a:r>
            <a:r>
              <a:rPr lang="tr-TR" dirty="0" err="1" smtClean="0"/>
              <a:t>grade</a:t>
            </a:r>
            <a:r>
              <a:rPr lang="tr-TR" dirty="0" smtClean="0"/>
              <a:t> ≥3 </a:t>
            </a:r>
            <a:r>
              <a:rPr lang="tr-TR" dirty="0" err="1" smtClean="0"/>
              <a:t>nötropeni</a:t>
            </a:r>
            <a:r>
              <a:rPr lang="tr-TR" dirty="0" smtClean="0"/>
              <a:t> (%58-%38) ve enfeksiyon (%52-%34) 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Blinatumomab</a:t>
            </a:r>
            <a:r>
              <a:rPr lang="tr-TR" dirty="0" smtClean="0"/>
              <a:t> %5 </a:t>
            </a:r>
            <a:r>
              <a:rPr lang="tr-TR" dirty="0" err="1" smtClean="0"/>
              <a:t>grade</a:t>
            </a:r>
            <a:r>
              <a:rPr lang="tr-TR" dirty="0" smtClean="0"/>
              <a:t> ≥3 CRS ve </a:t>
            </a:r>
            <a:r>
              <a:rPr lang="tr-TR" dirty="0" err="1" smtClean="0"/>
              <a:t>grade</a:t>
            </a:r>
            <a:r>
              <a:rPr lang="tr-TR" dirty="0" smtClean="0"/>
              <a:t> ≥3 nörolojik olaylar her iki grupta benzerdi (%8-%9) 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233920" y="5842000"/>
            <a:ext cx="4551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Kantarjian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H, 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Blinatumomab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versus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Chemotherapy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Advanced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Leukemia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20800" y="2499360"/>
            <a:ext cx="466344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/>
              <a:t>Ölüm </a:t>
            </a:r>
            <a:r>
              <a:rPr lang="tr-TR" sz="2000" dirty="0" smtClean="0"/>
              <a:t>riski % </a:t>
            </a:r>
            <a:r>
              <a:rPr lang="tr-TR" sz="2000" dirty="0"/>
              <a:t>29 daha düşüktü ve medyan </a:t>
            </a:r>
            <a:r>
              <a:rPr lang="tr-TR" sz="2000" dirty="0" smtClean="0"/>
              <a:t>OS </a:t>
            </a:r>
            <a:r>
              <a:rPr lang="tr-TR" sz="2000" dirty="0" err="1" smtClean="0"/>
              <a:t>blinatumomab</a:t>
            </a:r>
            <a:r>
              <a:rPr lang="tr-TR" sz="2000" dirty="0" smtClean="0"/>
              <a:t> </a:t>
            </a:r>
            <a:r>
              <a:rPr lang="tr-TR" sz="2000" dirty="0"/>
              <a:t>grubunda </a:t>
            </a:r>
            <a:r>
              <a:rPr lang="tr-TR" sz="2000" dirty="0" smtClean="0"/>
              <a:t>KT grubuna </a:t>
            </a:r>
            <a:r>
              <a:rPr lang="tr-TR" sz="2000" dirty="0"/>
              <a:t>göre 3.7 ay daha </a:t>
            </a:r>
            <a:r>
              <a:rPr lang="tr-TR" sz="2000" dirty="0" smtClean="0"/>
              <a:t>uzun</a:t>
            </a:r>
          </a:p>
          <a:p>
            <a:r>
              <a:rPr lang="tr-TR" sz="2000" dirty="0" err="1" smtClean="0"/>
              <a:t>Remisyon</a:t>
            </a:r>
            <a:r>
              <a:rPr lang="tr-TR" sz="2000" dirty="0" smtClean="0"/>
              <a:t> oranı ve süresi daha uzun</a:t>
            </a:r>
          </a:p>
          <a:p>
            <a:r>
              <a:rPr lang="tr-TR" sz="2000" dirty="0" smtClean="0"/>
              <a:t>Daha az </a:t>
            </a:r>
            <a:r>
              <a:rPr lang="tr-TR" sz="2000" dirty="0" err="1" smtClean="0"/>
              <a:t>myelosupresyon</a:t>
            </a:r>
            <a:endParaRPr lang="tr-TR" sz="2000" dirty="0" smtClean="0"/>
          </a:p>
          <a:p>
            <a:r>
              <a:rPr lang="tr-TR" sz="2000" dirty="0" smtClean="0"/>
              <a:t>CRS-tedavi kesilmesini gerektirmedi</a:t>
            </a:r>
          </a:p>
          <a:p>
            <a:r>
              <a:rPr lang="tr-TR" sz="2000" dirty="0" smtClean="0"/>
              <a:t>Global sağlık durumu ve yaşam kalitesi (uykusuzluk dışında) daha iyi</a:t>
            </a:r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20651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Blinatumomab</a:t>
            </a:r>
            <a:r>
              <a:rPr lang="tr-TR" dirty="0" smtClean="0"/>
              <a:t>-R/R- </a:t>
            </a:r>
            <a:r>
              <a:rPr lang="tr-TR" dirty="0"/>
              <a:t>ALCANTARA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r>
              <a:rPr lang="tr-TR" sz="2600" dirty="0"/>
              <a:t>ALCANTARA çalışması, faz 2 final analizi, </a:t>
            </a:r>
            <a:r>
              <a:rPr lang="tr-TR" sz="2600" dirty="0" smtClean="0"/>
              <a:t>45 hasta, </a:t>
            </a:r>
            <a:r>
              <a:rPr lang="tr-TR" sz="2600" i="1" dirty="0" err="1" smtClean="0"/>
              <a:t>Ph</a:t>
            </a:r>
            <a:r>
              <a:rPr lang="tr-TR" sz="2600" dirty="0" smtClean="0"/>
              <a:t>+ R/R B-ALL</a:t>
            </a:r>
          </a:p>
          <a:p>
            <a:pPr marL="342900" indent="-171450">
              <a:spcBef>
                <a:spcPts val="200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2600" dirty="0"/>
              <a:t>≥ 1 </a:t>
            </a:r>
            <a:r>
              <a:rPr lang="en-US" sz="2600" dirty="0" err="1"/>
              <a:t>ikinci</a:t>
            </a:r>
            <a:r>
              <a:rPr lang="en-US" sz="2600" dirty="0"/>
              <a:t> </a:t>
            </a:r>
            <a:r>
              <a:rPr lang="en-US" sz="2600" dirty="0" err="1"/>
              <a:t>veya</a:t>
            </a:r>
            <a:r>
              <a:rPr lang="en-US" sz="2600" dirty="0"/>
              <a:t> </a:t>
            </a:r>
            <a:r>
              <a:rPr lang="en-US" sz="2600" dirty="0" err="1"/>
              <a:t>sonraki</a:t>
            </a:r>
            <a:r>
              <a:rPr lang="en-US" sz="2600" dirty="0"/>
              <a:t> </a:t>
            </a:r>
            <a:r>
              <a:rPr lang="en-US" sz="2600" dirty="0" err="1"/>
              <a:t>jenerasyon</a:t>
            </a:r>
            <a:r>
              <a:rPr lang="en-US" sz="2600" dirty="0"/>
              <a:t> </a:t>
            </a:r>
            <a:r>
              <a:rPr lang="en-US" sz="2600" dirty="0" err="1"/>
              <a:t>TKI'ya</a:t>
            </a:r>
            <a:r>
              <a:rPr lang="en-US" sz="2600" dirty="0"/>
              <a:t> </a:t>
            </a:r>
            <a:r>
              <a:rPr lang="en-US" sz="2600" dirty="0" err="1"/>
              <a:t>relaps</a:t>
            </a:r>
            <a:r>
              <a:rPr lang="en-US" sz="2600" dirty="0"/>
              <a:t>/</a:t>
            </a:r>
            <a:r>
              <a:rPr lang="en-US" sz="2600" dirty="0" err="1"/>
              <a:t>refrakter</a:t>
            </a:r>
            <a:r>
              <a:rPr lang="en-US" sz="2600" dirty="0"/>
              <a:t>, </a:t>
            </a:r>
            <a:r>
              <a:rPr lang="en-US" sz="2600" dirty="0" err="1" smtClean="0"/>
              <a:t>İkinci</a:t>
            </a:r>
            <a:r>
              <a:rPr lang="en-US" sz="2600" dirty="0" smtClean="0"/>
              <a:t> </a:t>
            </a:r>
            <a:r>
              <a:rPr lang="en-US" sz="2600" dirty="0" err="1"/>
              <a:t>jenerasyon</a:t>
            </a:r>
            <a:r>
              <a:rPr lang="en-US" sz="2600" dirty="0"/>
              <a:t> </a:t>
            </a:r>
            <a:r>
              <a:rPr lang="en-US" sz="2600" dirty="0" err="1"/>
              <a:t>TKI'ya</a:t>
            </a:r>
            <a:r>
              <a:rPr lang="en-US" sz="2600" dirty="0"/>
              <a:t> </a:t>
            </a:r>
            <a:r>
              <a:rPr lang="en-US" sz="2600" dirty="0" err="1"/>
              <a:t>intolerans</a:t>
            </a:r>
            <a:r>
              <a:rPr lang="en-US" sz="2600" dirty="0"/>
              <a:t>, </a:t>
            </a:r>
            <a:r>
              <a:rPr lang="en-US" sz="2600" dirty="0" err="1" smtClean="0"/>
              <a:t>ve</a:t>
            </a:r>
            <a:r>
              <a:rPr lang="tr-TR" sz="2600" dirty="0"/>
              <a:t> </a:t>
            </a:r>
            <a:r>
              <a:rPr lang="tr" sz="2600" dirty="0" smtClean="0"/>
              <a:t>İmatinib </a:t>
            </a:r>
            <a:r>
              <a:rPr lang="tr" sz="2600" dirty="0"/>
              <a:t>mesilat'a karşı </a:t>
            </a:r>
            <a:r>
              <a:rPr lang="en-US" sz="2600" dirty="0" err="1"/>
              <a:t>intolerans</a:t>
            </a:r>
            <a:r>
              <a:rPr lang="en-US" sz="2600" dirty="0"/>
              <a:t> </a:t>
            </a:r>
            <a:r>
              <a:rPr lang="tr" sz="2600" dirty="0"/>
              <a:t>veya </a:t>
            </a:r>
            <a:r>
              <a:rPr lang="tr" sz="2600" dirty="0" smtClean="0"/>
              <a:t>direnç</a:t>
            </a:r>
          </a:p>
          <a:p>
            <a:r>
              <a:rPr lang="tr-TR" sz="2600" dirty="0" err="1" smtClean="0"/>
              <a:t>Median</a:t>
            </a:r>
            <a:r>
              <a:rPr lang="tr-TR" sz="2600" dirty="0" smtClean="0"/>
              <a:t> </a:t>
            </a:r>
            <a:r>
              <a:rPr lang="tr-TR" sz="2600" dirty="0"/>
              <a:t>16.1 </a:t>
            </a:r>
            <a:r>
              <a:rPr lang="tr-TR" sz="2600" dirty="0" smtClean="0"/>
              <a:t>ay takip süresi, RFS </a:t>
            </a:r>
            <a:r>
              <a:rPr lang="tr-TR" sz="2600" dirty="0"/>
              <a:t>6.8 </a:t>
            </a:r>
            <a:r>
              <a:rPr lang="tr-TR" sz="2600" dirty="0" smtClean="0"/>
              <a:t>ay, </a:t>
            </a:r>
            <a:r>
              <a:rPr lang="tr-TR" sz="2600" dirty="0" err="1" smtClean="0"/>
              <a:t>median</a:t>
            </a:r>
            <a:r>
              <a:rPr lang="tr-TR" sz="2600" dirty="0"/>
              <a:t> </a:t>
            </a:r>
            <a:r>
              <a:rPr lang="tr-TR" sz="2600" dirty="0" smtClean="0"/>
              <a:t>OS </a:t>
            </a:r>
            <a:r>
              <a:rPr lang="tr-TR" sz="2600" dirty="0"/>
              <a:t>9.0 </a:t>
            </a:r>
            <a:r>
              <a:rPr lang="tr-TR" sz="2600" dirty="0" smtClean="0"/>
              <a:t>ay. </a:t>
            </a:r>
          </a:p>
          <a:p>
            <a:r>
              <a:rPr lang="tr-TR" sz="2600" dirty="0"/>
              <a:t>M</a:t>
            </a:r>
            <a:r>
              <a:rPr lang="tr" sz="2600" dirty="0"/>
              <a:t>edian blast düzeyi %80, yaş </a:t>
            </a:r>
            <a:r>
              <a:rPr lang="en-US" altLang="en-US" sz="2600" dirty="0">
                <a:solidFill>
                  <a:srgbClr val="000000"/>
                </a:solidFill>
              </a:rPr>
              <a:t>55 (23–78)</a:t>
            </a:r>
          </a:p>
          <a:p>
            <a:r>
              <a:rPr lang="tr-TR" sz="2600" dirty="0" smtClean="0"/>
              <a:t>2 </a:t>
            </a:r>
            <a:r>
              <a:rPr lang="tr-TR" sz="2600" dirty="0" err="1" smtClean="0"/>
              <a:t>siklus</a:t>
            </a:r>
            <a:r>
              <a:rPr lang="tr-TR" sz="2600" dirty="0" smtClean="0"/>
              <a:t> sonrası </a:t>
            </a:r>
            <a:r>
              <a:rPr lang="tr-TR" sz="2600" dirty="0"/>
              <a:t>%36'sında </a:t>
            </a:r>
            <a:r>
              <a:rPr lang="tr-TR" sz="2600" dirty="0" smtClean="0"/>
              <a:t>CR </a:t>
            </a:r>
            <a:r>
              <a:rPr lang="tr-TR" sz="2600" dirty="0"/>
              <a:t>elde edilmiş </a:t>
            </a:r>
            <a:r>
              <a:rPr lang="tr-TR" sz="2600" dirty="0" smtClean="0"/>
              <a:t>ve %88inde </a:t>
            </a:r>
            <a:r>
              <a:rPr lang="tr-TR" sz="2600" dirty="0"/>
              <a:t>MRD </a:t>
            </a:r>
            <a:r>
              <a:rPr lang="tr-TR" sz="2600" dirty="0" smtClean="0"/>
              <a:t>negatif. </a:t>
            </a:r>
          </a:p>
          <a:p>
            <a:pPr lvl="1"/>
            <a:r>
              <a:rPr lang="tr-TR" sz="2600" dirty="0"/>
              <a:t>CR hastalarda OS 19.8 ay, CR olmayanlar 6.0 </a:t>
            </a:r>
            <a:r>
              <a:rPr lang="tr-TR" sz="2600" dirty="0" smtClean="0"/>
              <a:t>ay</a:t>
            </a:r>
            <a:endParaRPr lang="tr-TR" sz="2600" dirty="0"/>
          </a:p>
          <a:p>
            <a:r>
              <a:rPr lang="tr-TR" sz="2600" dirty="0" smtClean="0"/>
              <a:t>Hastaların </a:t>
            </a:r>
            <a:r>
              <a:rPr lang="tr-TR" sz="2600" dirty="0"/>
              <a:t>%</a:t>
            </a:r>
            <a:r>
              <a:rPr lang="tr-TR" sz="2600" dirty="0" smtClean="0"/>
              <a:t>44'ünde HCT </a:t>
            </a:r>
            <a:r>
              <a:rPr lang="tr-TR" sz="2600" dirty="0" smtClean="0"/>
              <a:t>geçiş</a:t>
            </a:r>
            <a:endParaRPr lang="tr-TR" sz="2600" dirty="0"/>
          </a:p>
          <a:p>
            <a:r>
              <a:rPr lang="tr-TR" sz="2600" dirty="0"/>
              <a:t>En sık AE ateş (%58), FEN (%40) ve baş ağrısı (%31) </a:t>
            </a:r>
          </a:p>
          <a:p>
            <a:r>
              <a:rPr lang="tr-TR" sz="2600" dirty="0"/>
              <a:t>3 hasta CRS (</a:t>
            </a:r>
            <a:r>
              <a:rPr lang="tr-TR" sz="2600" dirty="0" err="1"/>
              <a:t>grade</a:t>
            </a:r>
            <a:r>
              <a:rPr lang="tr-TR" sz="2600" dirty="0"/>
              <a:t> 1-2) ve 3 hasta </a:t>
            </a:r>
            <a:r>
              <a:rPr lang="tr-TR" sz="2600" dirty="0" err="1"/>
              <a:t>grade</a:t>
            </a:r>
            <a:r>
              <a:rPr lang="tr-TR" sz="2600" dirty="0"/>
              <a:t> 3 nörolojik olay (1 kişi geçici afazi- tedavi ara). Grade 4- 5 nörolojik olay yok.</a:t>
            </a:r>
          </a:p>
          <a:p>
            <a:r>
              <a:rPr lang="tr-TR" sz="2600" i="1" dirty="0" err="1"/>
              <a:t>Ph</a:t>
            </a:r>
            <a:r>
              <a:rPr lang="tr-TR" sz="2600" dirty="0"/>
              <a:t> + Yüksek </a:t>
            </a:r>
            <a:r>
              <a:rPr lang="tr-TR" sz="2600" dirty="0" err="1"/>
              <a:t>antilösemik</a:t>
            </a:r>
            <a:r>
              <a:rPr lang="tr-TR" sz="2600" dirty="0"/>
              <a:t> etki</a:t>
            </a:r>
          </a:p>
          <a:p>
            <a:endParaRPr lang="tr-TR" dirty="0" smtClean="0"/>
          </a:p>
          <a:p>
            <a:r>
              <a:rPr lang="pt-BR" dirty="0" smtClean="0"/>
              <a:t>R/R</a:t>
            </a:r>
            <a:r>
              <a:rPr lang="tr-TR" dirty="0" smtClean="0"/>
              <a:t>, faz 1b, </a:t>
            </a:r>
            <a:r>
              <a:rPr lang="tr-TR" dirty="0" err="1" smtClean="0"/>
              <a:t>sc</a:t>
            </a:r>
            <a:r>
              <a:rPr lang="tr-TR" dirty="0" smtClean="0"/>
              <a:t> formu (</a:t>
            </a:r>
            <a:r>
              <a:rPr lang="el-GR" dirty="0" smtClean="0"/>
              <a:t>250 </a:t>
            </a:r>
            <a:r>
              <a:rPr lang="el-GR" dirty="0"/>
              <a:t>μ</a:t>
            </a:r>
            <a:r>
              <a:rPr lang="tr-TR" dirty="0"/>
              <a:t>g/500 </a:t>
            </a:r>
            <a:r>
              <a:rPr lang="el-GR" dirty="0"/>
              <a:t>μ</a:t>
            </a:r>
            <a:r>
              <a:rPr lang="tr-TR" dirty="0"/>
              <a:t>g </a:t>
            </a:r>
            <a:r>
              <a:rPr lang="tr-TR" dirty="0" smtClean="0"/>
              <a:t>ve </a:t>
            </a:r>
            <a:r>
              <a:rPr lang="pt-BR" dirty="0" smtClean="0"/>
              <a:t>500 </a:t>
            </a:r>
            <a:r>
              <a:rPr lang="pt-BR" dirty="0"/>
              <a:t>μg/1000 μg</a:t>
            </a:r>
            <a:r>
              <a:rPr lang="pt-BR" dirty="0" smtClean="0"/>
              <a:t>)</a:t>
            </a:r>
            <a:r>
              <a:rPr lang="tr-TR" dirty="0" smtClean="0"/>
              <a:t>, 14-13 hasta, düşük doz </a:t>
            </a:r>
            <a:r>
              <a:rPr lang="es-ES" dirty="0" smtClean="0"/>
              <a:t>%85</a:t>
            </a:r>
            <a:r>
              <a:rPr lang="tr-TR" dirty="0" smtClean="0"/>
              <a:t>.</a:t>
            </a:r>
            <a:r>
              <a:rPr lang="es-ES" dirty="0" smtClean="0"/>
              <a:t>7 </a:t>
            </a:r>
            <a:r>
              <a:rPr lang="tr-TR" dirty="0" smtClean="0"/>
              <a:t>CR </a:t>
            </a:r>
            <a:r>
              <a:rPr lang="es-ES" dirty="0" smtClean="0"/>
              <a:t>ve </a:t>
            </a:r>
            <a:r>
              <a:rPr lang="es-ES" dirty="0"/>
              <a:t>%</a:t>
            </a:r>
            <a:r>
              <a:rPr lang="es-ES" dirty="0" smtClean="0"/>
              <a:t>92</a:t>
            </a:r>
            <a:r>
              <a:rPr lang="tr-TR" dirty="0" smtClean="0"/>
              <a:t>.</a:t>
            </a:r>
            <a:r>
              <a:rPr lang="es-ES" dirty="0" smtClean="0"/>
              <a:t>3</a:t>
            </a:r>
            <a:r>
              <a:rPr lang="tr-TR" dirty="0" smtClean="0"/>
              <a:t> CMY</a:t>
            </a:r>
            <a:r>
              <a:rPr lang="es-ES" dirty="0" smtClean="0"/>
              <a:t> </a:t>
            </a:r>
            <a:r>
              <a:rPr lang="es-ES" dirty="0"/>
              <a:t>ve </a:t>
            </a:r>
            <a:r>
              <a:rPr lang="tr-TR" dirty="0" smtClean="0"/>
              <a:t>yüksek doz ile </a:t>
            </a:r>
            <a:r>
              <a:rPr lang="es-ES" dirty="0" smtClean="0"/>
              <a:t>%75</a:t>
            </a:r>
            <a:r>
              <a:rPr lang="tr-TR" dirty="0" smtClean="0"/>
              <a:t> CR, </a:t>
            </a:r>
            <a:r>
              <a:rPr lang="tr-TR" dirty="0"/>
              <a:t>%100'ünde </a:t>
            </a:r>
            <a:r>
              <a:rPr lang="tr-TR" dirty="0" smtClean="0"/>
              <a:t>CMR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87120" y="6329680"/>
            <a:ext cx="10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u="sng" dirty="0" err="1">
                <a:solidFill>
                  <a:schemeClr val="accent1">
                    <a:lumMod val="75000"/>
                  </a:schemeClr>
                </a:solidFill>
              </a:rPr>
              <a:t>Martinelli</a:t>
            </a:r>
            <a:r>
              <a:rPr lang="fr-FR" sz="800" u="sng" dirty="0">
                <a:solidFill>
                  <a:schemeClr val="accent1">
                    <a:lumMod val="75000"/>
                  </a:schemeClr>
                </a:solidFill>
              </a:rPr>
              <a:t> G, </a:t>
            </a:r>
            <a:r>
              <a:rPr lang="fr-FR" sz="800" u="sng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Long-term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follow-up of </a:t>
            </a: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</a:rPr>
              <a:t>blinatumomab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patients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relapsed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refractory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Philadelphia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chromosome-positive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B-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cell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precursor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lymphoblastic </a:t>
            </a: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</a:rPr>
              <a:t>leukaemia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: final analysis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ALCANTARA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fr-FR" sz="800" u="sng" dirty="0">
                <a:solidFill>
                  <a:schemeClr val="accent1">
                    <a:lumMod val="75000"/>
                  </a:schemeClr>
                </a:solidFill>
              </a:rPr>
              <a:t>Jabbour E, </a:t>
            </a:r>
            <a:r>
              <a:rPr lang="fr-FR" sz="800" u="sng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Single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agent subcutaneous </a:t>
            </a: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</a:rPr>
              <a:t>blinatumomab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advanced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leukemia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ASH 2024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762" y="1584304"/>
            <a:ext cx="6375544" cy="343096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117" y="1434470"/>
            <a:ext cx="6602922" cy="3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Inotuzumab</a:t>
            </a:r>
            <a:r>
              <a:rPr lang="tr-TR" dirty="0"/>
              <a:t> </a:t>
            </a:r>
            <a:r>
              <a:rPr lang="tr-TR" dirty="0" err="1"/>
              <a:t>ozogamisin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CD22'ye </a:t>
            </a:r>
            <a:r>
              <a:rPr lang="tr-TR" dirty="0" smtClean="0"/>
              <a:t>yönelik </a:t>
            </a:r>
            <a:r>
              <a:rPr lang="tr-TR" dirty="0" err="1" smtClean="0"/>
              <a:t>immünokonjugat</a:t>
            </a:r>
            <a:endParaRPr lang="tr-TR" dirty="0" smtClean="0"/>
          </a:p>
          <a:p>
            <a:pPr lvl="1"/>
            <a:r>
              <a:rPr lang="tr-TR" dirty="0" err="1" smtClean="0"/>
              <a:t>Humanize</a:t>
            </a:r>
            <a:r>
              <a:rPr lang="tr-TR" dirty="0" smtClean="0"/>
              <a:t> anti CD22Ab+kalikamisin</a:t>
            </a:r>
          </a:p>
          <a:p>
            <a:pPr lvl="1"/>
            <a:r>
              <a:rPr lang="tr-TR" dirty="0" smtClean="0"/>
              <a:t>CD22’ ye yüksek </a:t>
            </a:r>
            <a:r>
              <a:rPr lang="tr-TR" dirty="0" err="1" smtClean="0"/>
              <a:t>afinite-internalize</a:t>
            </a:r>
            <a:endParaRPr lang="tr-TR" dirty="0" smtClean="0"/>
          </a:p>
          <a:p>
            <a:pPr lvl="1"/>
            <a:r>
              <a:rPr lang="tr-TR" dirty="0" err="1" smtClean="0"/>
              <a:t>Kalikamisin</a:t>
            </a:r>
            <a:r>
              <a:rPr lang="tr-TR" dirty="0" smtClean="0"/>
              <a:t> serbest kalır, Çift sarmallı DNA bağlanır ve kırıklara yol açar</a:t>
            </a:r>
          </a:p>
          <a:p>
            <a:pPr lvl="1"/>
            <a:r>
              <a:rPr lang="tr-TR" dirty="0" err="1" smtClean="0"/>
              <a:t>Apopitoz</a:t>
            </a:r>
            <a:r>
              <a:rPr lang="tr-TR" dirty="0" smtClean="0"/>
              <a:t> </a:t>
            </a:r>
          </a:p>
          <a:p>
            <a:r>
              <a:rPr lang="tr-TR" dirty="0" smtClean="0"/>
              <a:t>&gt;%90 CD22+</a:t>
            </a:r>
          </a:p>
          <a:p>
            <a:r>
              <a:rPr lang="tr-TR" dirty="0"/>
              <a:t>EMA ve FDA </a:t>
            </a:r>
            <a:r>
              <a:rPr lang="tr-TR" dirty="0" smtClean="0"/>
              <a:t>onayı R/R CD22 poz </a:t>
            </a:r>
            <a:r>
              <a:rPr lang="tr-TR" dirty="0"/>
              <a:t>B </a:t>
            </a:r>
            <a:r>
              <a:rPr lang="tr-TR" dirty="0" smtClean="0"/>
              <a:t>hücreli ALL</a:t>
            </a:r>
          </a:p>
          <a:p>
            <a:r>
              <a:rPr lang="tr-TR" dirty="0" smtClean="0"/>
              <a:t>Ayaktan*</a:t>
            </a:r>
          </a:p>
          <a:p>
            <a:r>
              <a:rPr lang="tr-TR" dirty="0" smtClean="0"/>
              <a:t>Dozu </a:t>
            </a:r>
          </a:p>
          <a:p>
            <a:pPr lvl="1"/>
            <a:r>
              <a:rPr lang="tr-TR" dirty="0" smtClean="0"/>
              <a:t>1. </a:t>
            </a:r>
            <a:r>
              <a:rPr lang="tr-TR" dirty="0" err="1" smtClean="0"/>
              <a:t>siklus</a:t>
            </a:r>
            <a:r>
              <a:rPr lang="tr-TR" dirty="0" smtClean="0"/>
              <a:t>: 0.8 mg/m</a:t>
            </a:r>
            <a:r>
              <a:rPr lang="tr-TR" baseline="30000" dirty="0" smtClean="0"/>
              <a:t>2</a:t>
            </a:r>
            <a:r>
              <a:rPr lang="tr-TR" dirty="0" smtClean="0"/>
              <a:t>, 0.5 mg/m</a:t>
            </a:r>
            <a:r>
              <a:rPr lang="tr-TR" baseline="30000" dirty="0" smtClean="0"/>
              <a:t>2</a:t>
            </a:r>
            <a:r>
              <a:rPr lang="tr-TR" dirty="0" smtClean="0"/>
              <a:t> 8 ve 15. günde.(3-4 </a:t>
            </a:r>
            <a:r>
              <a:rPr lang="tr-TR" dirty="0" err="1" smtClean="0"/>
              <a:t>hf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2.siklus: CR/</a:t>
            </a:r>
            <a:r>
              <a:rPr lang="tr-TR" dirty="0" err="1" smtClean="0"/>
              <a:t>CRi</a:t>
            </a:r>
            <a:r>
              <a:rPr lang="tr-TR" dirty="0" smtClean="0"/>
              <a:t> </a:t>
            </a:r>
            <a:r>
              <a:rPr lang="es-ES" dirty="0" smtClean="0"/>
              <a:t>0.5 mg/m</a:t>
            </a:r>
            <a:r>
              <a:rPr lang="es-ES" baseline="30000" dirty="0" smtClean="0"/>
              <a:t>2</a:t>
            </a:r>
            <a:r>
              <a:rPr lang="es-ES" dirty="0" smtClean="0"/>
              <a:t> 1, 8 ve 15. gün</a:t>
            </a:r>
            <a:r>
              <a:rPr lang="tr-TR" dirty="0" smtClean="0"/>
              <a:t>; değilse 1.siklusdaki gibi</a:t>
            </a:r>
          </a:p>
          <a:p>
            <a:pPr lvl="1"/>
            <a:r>
              <a:rPr lang="tr-TR" dirty="0" smtClean="0"/>
              <a:t>KCFT*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84200" y="6388100"/>
            <a:ext cx="1076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Kantarjian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HM,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et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Inotuzumab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Ozogamicin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versus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Standard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Therapy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Leukemia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Ricart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AD.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Antibody-drug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conjugates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calicheamicin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derivative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gemtuzumab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ozogamicin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inotuzumab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ozogamicin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399C2968-291D-46A1-A006-4C41D5B506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2166" y="113664"/>
            <a:ext cx="3585109" cy="2395856"/>
            <a:chOff x="1965324" y="2255045"/>
            <a:chExt cx="6203951" cy="4145755"/>
          </a:xfrm>
        </p:grpSpPr>
        <p:cxnSp>
          <p:nvCxnSpPr>
            <p:cNvPr id="6" name="Straight Connector 10">
              <a:extLst>
                <a:ext uri="{FF2B5EF4-FFF2-40B4-BE49-F238E27FC236}">
                  <a16:creationId xmlns:a16="http://schemas.microsoft.com/office/drawing/2014/main" id="{62F56491-E286-422C-9673-1AE345485C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62292" y="3721608"/>
              <a:ext cx="62179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C0718BB-7956-4BCB-B314-2514078E2D44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1965324" y="2605087"/>
              <a:ext cx="5275699" cy="3795713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268" y="382"/>
                </a:cxn>
                <a:cxn ang="0">
                  <a:pos x="397" y="584"/>
                </a:cxn>
                <a:cxn ang="0">
                  <a:pos x="219" y="794"/>
                </a:cxn>
                <a:cxn ang="0">
                  <a:pos x="74" y="706"/>
                </a:cxn>
                <a:cxn ang="0">
                  <a:pos x="0" y="1104"/>
                </a:cxn>
                <a:cxn ang="0">
                  <a:pos x="112" y="1588"/>
                </a:cxn>
                <a:cxn ang="0">
                  <a:pos x="2095" y="1588"/>
                </a:cxn>
                <a:cxn ang="0">
                  <a:pos x="2207" y="1104"/>
                </a:cxn>
                <a:cxn ang="0">
                  <a:pos x="1104" y="0"/>
                </a:cxn>
              </a:cxnLst>
              <a:rect l="0" t="0" r="r" b="b"/>
              <a:pathLst>
                <a:path w="2207" h="1588">
                  <a:moveTo>
                    <a:pt x="1104" y="0"/>
                  </a:moveTo>
                  <a:cubicBezTo>
                    <a:pt x="770" y="0"/>
                    <a:pt x="471" y="148"/>
                    <a:pt x="268" y="382"/>
                  </a:cubicBezTo>
                  <a:cubicBezTo>
                    <a:pt x="343" y="407"/>
                    <a:pt x="397" y="488"/>
                    <a:pt x="397" y="584"/>
                  </a:cubicBezTo>
                  <a:cubicBezTo>
                    <a:pt x="397" y="700"/>
                    <a:pt x="317" y="794"/>
                    <a:pt x="219" y="794"/>
                  </a:cubicBezTo>
                  <a:cubicBezTo>
                    <a:pt x="159" y="794"/>
                    <a:pt x="106" y="759"/>
                    <a:pt x="74" y="706"/>
                  </a:cubicBezTo>
                  <a:cubicBezTo>
                    <a:pt x="26" y="829"/>
                    <a:pt x="0" y="963"/>
                    <a:pt x="0" y="1104"/>
                  </a:cubicBezTo>
                  <a:cubicBezTo>
                    <a:pt x="0" y="1278"/>
                    <a:pt x="40" y="1442"/>
                    <a:pt x="112" y="1588"/>
                  </a:cubicBezTo>
                  <a:cubicBezTo>
                    <a:pt x="2095" y="1588"/>
                    <a:pt x="2095" y="1588"/>
                    <a:pt x="2095" y="1588"/>
                  </a:cubicBezTo>
                  <a:cubicBezTo>
                    <a:pt x="2167" y="1442"/>
                    <a:pt x="2207" y="1278"/>
                    <a:pt x="2207" y="1104"/>
                  </a:cubicBezTo>
                  <a:cubicBezTo>
                    <a:pt x="2207" y="494"/>
                    <a:pt x="1713" y="0"/>
                    <a:pt x="110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10C22A44-6425-43A8-94D2-F4C9D4BD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837" y="5748347"/>
              <a:ext cx="415819" cy="543027"/>
            </a:xfrm>
            <a:custGeom>
              <a:avLst/>
              <a:gdLst>
                <a:gd name="T0" fmla="*/ 2147483647 w 174"/>
                <a:gd name="T1" fmla="*/ 2147483647 h 227"/>
                <a:gd name="T2" fmla="*/ 2147483647 w 174"/>
                <a:gd name="T3" fmla="*/ 2147483647 h 227"/>
                <a:gd name="T4" fmla="*/ 2147483647 w 174"/>
                <a:gd name="T5" fmla="*/ 2147483647 h 227"/>
                <a:gd name="T6" fmla="*/ 2147483647 w 174"/>
                <a:gd name="T7" fmla="*/ 2147483647 h 227"/>
                <a:gd name="T8" fmla="*/ 2147483647 w 174"/>
                <a:gd name="T9" fmla="*/ 214748364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227"/>
                <a:gd name="T17" fmla="*/ 174 w 17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227">
                  <a:moveTo>
                    <a:pt x="162" y="130"/>
                  </a:moveTo>
                  <a:cubicBezTo>
                    <a:pt x="149" y="188"/>
                    <a:pt x="106" y="227"/>
                    <a:pt x="65" y="218"/>
                  </a:cubicBezTo>
                  <a:cubicBezTo>
                    <a:pt x="23" y="209"/>
                    <a:pt x="0" y="155"/>
                    <a:pt x="12" y="98"/>
                  </a:cubicBezTo>
                  <a:cubicBezTo>
                    <a:pt x="24" y="40"/>
                    <a:pt x="68" y="0"/>
                    <a:pt x="109" y="9"/>
                  </a:cubicBezTo>
                  <a:cubicBezTo>
                    <a:pt x="151" y="18"/>
                    <a:pt x="174" y="72"/>
                    <a:pt x="162" y="130"/>
                  </a:cubicBezTo>
                  <a:close/>
                </a:path>
              </a:pathLst>
            </a:custGeom>
            <a:solidFill>
              <a:srgbClr val="0000CC"/>
            </a:solidFill>
            <a:ln w="19050" cap="flat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A1B0616-E962-4EA3-A247-64E4F8E4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11" y="5232677"/>
              <a:ext cx="362474" cy="482842"/>
            </a:xfrm>
            <a:custGeom>
              <a:avLst/>
              <a:gdLst>
                <a:gd name="T0" fmla="*/ 2147483647 w 152"/>
                <a:gd name="T1" fmla="*/ 2147483647 h 202"/>
                <a:gd name="T2" fmla="*/ 2147483647 w 152"/>
                <a:gd name="T3" fmla="*/ 2147483647 h 202"/>
                <a:gd name="T4" fmla="*/ 2147483647 w 152"/>
                <a:gd name="T5" fmla="*/ 2147483647 h 202"/>
                <a:gd name="T6" fmla="*/ 2147483647 w 152"/>
                <a:gd name="T7" fmla="*/ 2147483647 h 202"/>
                <a:gd name="T8" fmla="*/ 2147483647 w 152"/>
                <a:gd name="T9" fmla="*/ 214748364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202"/>
                <a:gd name="T17" fmla="*/ 152 w 152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202">
                  <a:moveTo>
                    <a:pt x="135" y="121"/>
                  </a:moveTo>
                  <a:cubicBezTo>
                    <a:pt x="118" y="171"/>
                    <a:pt x="78" y="202"/>
                    <a:pt x="45" y="190"/>
                  </a:cubicBezTo>
                  <a:cubicBezTo>
                    <a:pt x="12" y="179"/>
                    <a:pt x="0" y="130"/>
                    <a:pt x="17" y="81"/>
                  </a:cubicBezTo>
                  <a:cubicBezTo>
                    <a:pt x="34" y="31"/>
                    <a:pt x="74" y="0"/>
                    <a:pt x="106" y="12"/>
                  </a:cubicBezTo>
                  <a:cubicBezTo>
                    <a:pt x="139" y="23"/>
                    <a:pt x="152" y="72"/>
                    <a:pt x="135" y="121"/>
                  </a:cubicBezTo>
                  <a:close/>
                </a:path>
              </a:pathLst>
            </a:custGeom>
            <a:solidFill>
              <a:srgbClr val="0000CC"/>
            </a:solidFill>
            <a:ln w="19050" cap="flat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7D3D40D-36B5-4FDB-BBFB-A687CC618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565" y="4933124"/>
              <a:ext cx="998512" cy="1211892"/>
            </a:xfrm>
            <a:custGeom>
              <a:avLst/>
              <a:gdLst>
                <a:gd name="T0" fmla="*/ 2147483647 w 418"/>
                <a:gd name="T1" fmla="*/ 2147483647 h 507"/>
                <a:gd name="T2" fmla="*/ 2147483647 w 418"/>
                <a:gd name="T3" fmla="*/ 2147483647 h 507"/>
                <a:gd name="T4" fmla="*/ 2147483647 w 418"/>
                <a:gd name="T5" fmla="*/ 2147483647 h 507"/>
                <a:gd name="T6" fmla="*/ 2147483647 w 418"/>
                <a:gd name="T7" fmla="*/ 2147483647 h 507"/>
                <a:gd name="T8" fmla="*/ 2147483647 w 418"/>
                <a:gd name="T9" fmla="*/ 2147483647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507"/>
                <a:gd name="T17" fmla="*/ 418 w 418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507">
                  <a:moveTo>
                    <a:pt x="376" y="311"/>
                  </a:moveTo>
                  <a:cubicBezTo>
                    <a:pt x="334" y="433"/>
                    <a:pt x="225" y="507"/>
                    <a:pt x="132" y="475"/>
                  </a:cubicBezTo>
                  <a:cubicBezTo>
                    <a:pt x="40" y="443"/>
                    <a:pt x="0" y="318"/>
                    <a:pt x="42" y="196"/>
                  </a:cubicBezTo>
                  <a:cubicBezTo>
                    <a:pt x="84" y="74"/>
                    <a:pt x="193" y="0"/>
                    <a:pt x="285" y="32"/>
                  </a:cubicBezTo>
                  <a:cubicBezTo>
                    <a:pt x="377" y="64"/>
                    <a:pt x="418" y="189"/>
                    <a:pt x="376" y="311"/>
                  </a:cubicBezTo>
                  <a:close/>
                </a:path>
              </a:pathLst>
            </a:custGeom>
            <a:solidFill>
              <a:srgbClr val="0000CC"/>
            </a:solidFill>
            <a:ln w="19050" cap="flat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FA940555-A178-4597-8A1F-4EEC4891E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618" y="4206809"/>
              <a:ext cx="834373" cy="1356882"/>
            </a:xfrm>
            <a:custGeom>
              <a:avLst/>
              <a:gdLst>
                <a:gd name="T0" fmla="*/ 2147483647 w 349"/>
                <a:gd name="T1" fmla="*/ 2147483647 h 568"/>
                <a:gd name="T2" fmla="*/ 2147483647 w 349"/>
                <a:gd name="T3" fmla="*/ 2147483647 h 568"/>
                <a:gd name="T4" fmla="*/ 2147483647 w 349"/>
                <a:gd name="T5" fmla="*/ 2147483647 h 568"/>
                <a:gd name="T6" fmla="*/ 2147483647 w 349"/>
                <a:gd name="T7" fmla="*/ 2147483647 h 568"/>
                <a:gd name="T8" fmla="*/ 2147483647 w 349"/>
                <a:gd name="T9" fmla="*/ 2147483647 h 568"/>
                <a:gd name="T10" fmla="*/ 2147483647 w 349"/>
                <a:gd name="T11" fmla="*/ 2147483647 h 568"/>
                <a:gd name="T12" fmla="*/ 2147483647 w 349"/>
                <a:gd name="T13" fmla="*/ 2147483647 h 568"/>
                <a:gd name="T14" fmla="*/ 2147483647 w 349"/>
                <a:gd name="T15" fmla="*/ 2147483647 h 568"/>
                <a:gd name="T16" fmla="*/ 2147483647 w 349"/>
                <a:gd name="T17" fmla="*/ 2147483647 h 568"/>
                <a:gd name="T18" fmla="*/ 2147483647 w 349"/>
                <a:gd name="T19" fmla="*/ 2147483647 h 568"/>
                <a:gd name="T20" fmla="*/ 2147483647 w 349"/>
                <a:gd name="T21" fmla="*/ 2147483647 h 568"/>
                <a:gd name="T22" fmla="*/ 2147483647 w 349"/>
                <a:gd name="T23" fmla="*/ 2147483647 h 568"/>
                <a:gd name="T24" fmla="*/ 2147483647 w 349"/>
                <a:gd name="T25" fmla="*/ 2147483647 h 568"/>
                <a:gd name="T26" fmla="*/ 2147483647 w 349"/>
                <a:gd name="T27" fmla="*/ 2147483647 h 568"/>
                <a:gd name="T28" fmla="*/ 2147483647 w 349"/>
                <a:gd name="T29" fmla="*/ 2147483647 h 5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9"/>
                <a:gd name="T46" fmla="*/ 0 h 568"/>
                <a:gd name="T47" fmla="*/ 349 w 349"/>
                <a:gd name="T48" fmla="*/ 568 h 5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9" h="568">
                  <a:moveTo>
                    <a:pt x="87" y="547"/>
                  </a:moveTo>
                  <a:cubicBezTo>
                    <a:pt x="122" y="509"/>
                    <a:pt x="122" y="509"/>
                    <a:pt x="122" y="509"/>
                  </a:cubicBezTo>
                  <a:cubicBezTo>
                    <a:pt x="182" y="434"/>
                    <a:pt x="182" y="434"/>
                    <a:pt x="182" y="434"/>
                  </a:cubicBezTo>
                  <a:cubicBezTo>
                    <a:pt x="182" y="434"/>
                    <a:pt x="243" y="347"/>
                    <a:pt x="253" y="329"/>
                  </a:cubicBezTo>
                  <a:cubicBezTo>
                    <a:pt x="268" y="301"/>
                    <a:pt x="304" y="234"/>
                    <a:pt x="316" y="209"/>
                  </a:cubicBezTo>
                  <a:cubicBezTo>
                    <a:pt x="322" y="197"/>
                    <a:pt x="349" y="134"/>
                    <a:pt x="341" y="91"/>
                  </a:cubicBezTo>
                  <a:cubicBezTo>
                    <a:pt x="333" y="48"/>
                    <a:pt x="298" y="19"/>
                    <a:pt x="271" y="11"/>
                  </a:cubicBezTo>
                  <a:cubicBezTo>
                    <a:pt x="229" y="0"/>
                    <a:pt x="186" y="2"/>
                    <a:pt x="157" y="6"/>
                  </a:cubicBezTo>
                  <a:cubicBezTo>
                    <a:pt x="128" y="10"/>
                    <a:pt x="104" y="23"/>
                    <a:pt x="79" y="50"/>
                  </a:cubicBezTo>
                  <a:cubicBezTo>
                    <a:pt x="48" y="83"/>
                    <a:pt x="42" y="119"/>
                    <a:pt x="37" y="157"/>
                  </a:cubicBezTo>
                  <a:cubicBezTo>
                    <a:pt x="29" y="220"/>
                    <a:pt x="42" y="347"/>
                    <a:pt x="42" y="368"/>
                  </a:cubicBezTo>
                  <a:cubicBezTo>
                    <a:pt x="42" y="381"/>
                    <a:pt x="47" y="420"/>
                    <a:pt x="37" y="446"/>
                  </a:cubicBezTo>
                  <a:cubicBezTo>
                    <a:pt x="26" y="472"/>
                    <a:pt x="2" y="479"/>
                    <a:pt x="1" y="498"/>
                  </a:cubicBezTo>
                  <a:cubicBezTo>
                    <a:pt x="0" y="517"/>
                    <a:pt x="6" y="534"/>
                    <a:pt x="19" y="546"/>
                  </a:cubicBezTo>
                  <a:cubicBezTo>
                    <a:pt x="36" y="562"/>
                    <a:pt x="66" y="568"/>
                    <a:pt x="87" y="547"/>
                  </a:cubicBezTo>
                  <a:close/>
                </a:path>
              </a:pathLst>
            </a:custGeom>
            <a:solidFill>
              <a:srgbClr val="0000CC"/>
            </a:solidFill>
            <a:ln w="19050" cap="flat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47A666-B020-40FB-9E02-B7AF711F6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652" y="4376419"/>
              <a:ext cx="1979242" cy="1601723"/>
            </a:xfrm>
            <a:prstGeom prst="ellipse">
              <a:avLst/>
            </a:prstGeom>
            <a:solidFill>
              <a:srgbClr val="000066">
                <a:alpha val="45882"/>
              </a:srgbClr>
            </a:solidFill>
            <a:ln w="19050" cap="flat">
              <a:noFill/>
              <a:prstDash val="solid"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>
              <a:lvl1pPr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900" b="0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9">
              <a:extLst>
                <a:ext uri="{FF2B5EF4-FFF2-40B4-BE49-F238E27FC236}">
                  <a16:creationId xmlns:a16="http://schemas.microsoft.com/office/drawing/2014/main" id="{0E294100-3F3D-476E-B3B1-36F1AACFB2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03524" y="5219700"/>
              <a:ext cx="323850" cy="1143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DE460F77-447A-4A6F-88B3-519CBC00E00C}"/>
                </a:ext>
              </a:extLst>
            </p:cNvPr>
            <p:cNvGrpSpPr/>
            <p:nvPr/>
          </p:nvGrpSpPr>
          <p:grpSpPr bwMode="blackWhite">
            <a:xfrm>
              <a:off x="2298027" y="3757341"/>
              <a:ext cx="693367" cy="599451"/>
              <a:chOff x="2023390" y="3764485"/>
              <a:chExt cx="693367" cy="5994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Diamond 134">
                <a:extLst>
                  <a:ext uri="{FF2B5EF4-FFF2-40B4-BE49-F238E27FC236}">
                    <a16:creationId xmlns:a16="http://schemas.microsoft.com/office/drawing/2014/main" id="{67E6E78E-693C-4AF4-8F33-AA2587142F51}"/>
                  </a:ext>
                </a:extLst>
              </p:cNvPr>
              <p:cNvSpPr/>
              <p:nvPr/>
            </p:nvSpPr>
            <p:spPr bwMode="blackWhite">
              <a:xfrm rot="2245775">
                <a:off x="2410642" y="4204392"/>
                <a:ext cx="306115" cy="159544"/>
              </a:xfrm>
              <a:prstGeom prst="diamond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24" name="Group 69">
                <a:extLst>
                  <a:ext uri="{FF2B5EF4-FFF2-40B4-BE49-F238E27FC236}">
                    <a16:creationId xmlns:a16="http://schemas.microsoft.com/office/drawing/2014/main" id="{929BCD72-F2B8-4565-B82B-1570BE26E453}"/>
                  </a:ext>
                </a:extLst>
              </p:cNvPr>
              <p:cNvGrpSpPr/>
              <p:nvPr/>
            </p:nvGrpSpPr>
            <p:grpSpPr bwMode="blackWhite">
              <a:xfrm>
                <a:off x="2023390" y="3764485"/>
                <a:ext cx="492123" cy="540103"/>
                <a:chOff x="2023390" y="3764485"/>
                <a:chExt cx="492123" cy="540103"/>
              </a:xfrm>
            </p:grpSpPr>
            <p:grpSp>
              <p:nvGrpSpPr>
                <p:cNvPr id="125" name="Group 55">
                  <a:extLst>
                    <a:ext uri="{FF2B5EF4-FFF2-40B4-BE49-F238E27FC236}">
                      <a16:creationId xmlns:a16="http://schemas.microsoft.com/office/drawing/2014/main" id="{1E2BAFBC-0DE7-4DF5-A455-B5AA3C83EA87}"/>
                    </a:ext>
                  </a:extLst>
                </p:cNvPr>
                <p:cNvGrpSpPr/>
                <p:nvPr/>
              </p:nvGrpSpPr>
              <p:grpSpPr bwMode="blackWhite">
                <a:xfrm rot="19836076">
                  <a:off x="2023390" y="4095038"/>
                  <a:ext cx="200024" cy="209550"/>
                  <a:chOff x="2640807" y="2512219"/>
                  <a:chExt cx="200024" cy="209550"/>
                </a:xfrm>
              </p:grpSpPr>
              <p:cxnSp>
                <p:nvCxnSpPr>
                  <p:cNvPr id="138" name="Straight Connector 150">
                    <a:extLst>
                      <a:ext uri="{FF2B5EF4-FFF2-40B4-BE49-F238E27FC236}">
                        <a16:creationId xmlns:a16="http://schemas.microsoft.com/office/drawing/2014/main" id="{B13A0025-55C4-4963-A865-EC70A4D0B06E}"/>
                      </a:ext>
                    </a:extLst>
                  </p:cNvPr>
                  <p:cNvCxnSpPr/>
                  <p:nvPr/>
                </p:nvCxnSpPr>
                <p:spPr bwMode="blackWhite">
                  <a:xfrm flipH="1">
                    <a:off x="2750345" y="2512219"/>
                    <a:ext cx="78582" cy="6191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9" name="12-Point Star 153">
                    <a:extLst>
                      <a:ext uri="{FF2B5EF4-FFF2-40B4-BE49-F238E27FC236}">
                        <a16:creationId xmlns:a16="http://schemas.microsoft.com/office/drawing/2014/main" id="{EE74978B-10F9-4636-A18D-CA244D699896}"/>
                      </a:ext>
                    </a:extLst>
                  </p:cNvPr>
                  <p:cNvSpPr/>
                  <p:nvPr/>
                </p:nvSpPr>
                <p:spPr bwMode="blackWhite">
                  <a:xfrm>
                    <a:off x="2640807" y="2521745"/>
                    <a:ext cx="200024" cy="200024"/>
                  </a:xfrm>
                  <a:prstGeom prst="star12">
                    <a:avLst>
                      <a:gd name="adj" fmla="val 29657"/>
                    </a:avLst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90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26" name="Group 56">
                  <a:extLst>
                    <a:ext uri="{FF2B5EF4-FFF2-40B4-BE49-F238E27FC236}">
                      <a16:creationId xmlns:a16="http://schemas.microsoft.com/office/drawing/2014/main" id="{04609910-E4AC-4E52-93DC-F0BFCE00C081}"/>
                    </a:ext>
                  </a:extLst>
                </p:cNvPr>
                <p:cNvGrpSpPr/>
                <p:nvPr/>
              </p:nvGrpSpPr>
              <p:grpSpPr bwMode="blackWhite">
                <a:xfrm rot="19836076">
                  <a:off x="2079266" y="3764485"/>
                  <a:ext cx="211931" cy="202405"/>
                  <a:chOff x="2852738" y="2255045"/>
                  <a:chExt cx="211931" cy="202405"/>
                </a:xfrm>
              </p:grpSpPr>
              <p:cxnSp>
                <p:nvCxnSpPr>
                  <p:cNvPr id="136" name="Straight Connector 60">
                    <a:extLst>
                      <a:ext uri="{FF2B5EF4-FFF2-40B4-BE49-F238E27FC236}">
                        <a16:creationId xmlns:a16="http://schemas.microsoft.com/office/drawing/2014/main" id="{BBBEA40D-DFB6-4342-BE32-695B2CCD11CE}"/>
                      </a:ext>
                    </a:extLst>
                  </p:cNvPr>
                  <p:cNvCxnSpPr/>
                  <p:nvPr/>
                </p:nvCxnSpPr>
                <p:spPr bwMode="blackWhite">
                  <a:xfrm flipH="1">
                    <a:off x="2852738" y="2395538"/>
                    <a:ext cx="78582" cy="6191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7" name="12-Point Star 151">
                    <a:extLst>
                      <a:ext uri="{FF2B5EF4-FFF2-40B4-BE49-F238E27FC236}">
                        <a16:creationId xmlns:a16="http://schemas.microsoft.com/office/drawing/2014/main" id="{246FA998-3DD0-4FCF-AE60-643E9496DF07}"/>
                      </a:ext>
                    </a:extLst>
                  </p:cNvPr>
                  <p:cNvSpPr/>
                  <p:nvPr/>
                </p:nvSpPr>
                <p:spPr bwMode="blackWhite">
                  <a:xfrm>
                    <a:off x="2864645" y="2255045"/>
                    <a:ext cx="200024" cy="200024"/>
                  </a:xfrm>
                  <a:prstGeom prst="star12">
                    <a:avLst>
                      <a:gd name="adj" fmla="val 29657"/>
                    </a:avLst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90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27" name="Group 57">
                  <a:extLst>
                    <a:ext uri="{FF2B5EF4-FFF2-40B4-BE49-F238E27FC236}">
                      <a16:creationId xmlns:a16="http://schemas.microsoft.com/office/drawing/2014/main" id="{E7181BA6-BA81-48B6-87D9-9764A2278AAB}"/>
                    </a:ext>
                  </a:extLst>
                </p:cNvPr>
                <p:cNvGrpSpPr/>
                <p:nvPr/>
              </p:nvGrpSpPr>
              <p:grpSpPr bwMode="blackWhite">
                <a:xfrm rot="19836076">
                  <a:off x="2246777" y="3859860"/>
                  <a:ext cx="207168" cy="200024"/>
                  <a:chOff x="2952751" y="2419351"/>
                  <a:chExt cx="207168" cy="200024"/>
                </a:xfrm>
              </p:grpSpPr>
              <p:cxnSp>
                <p:nvCxnSpPr>
                  <p:cNvPr id="134" name="Straight Connector 145">
                    <a:extLst>
                      <a:ext uri="{FF2B5EF4-FFF2-40B4-BE49-F238E27FC236}">
                        <a16:creationId xmlns:a16="http://schemas.microsoft.com/office/drawing/2014/main" id="{71B81B14-3B88-4039-BC63-ED73925CA99A}"/>
                      </a:ext>
                    </a:extLst>
                  </p:cNvPr>
                  <p:cNvCxnSpPr/>
                  <p:nvPr/>
                </p:nvCxnSpPr>
                <p:spPr bwMode="blackWhite">
                  <a:xfrm flipH="1">
                    <a:off x="2952751" y="2557463"/>
                    <a:ext cx="78582" cy="6191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5" name="12-Point Star 59">
                    <a:extLst>
                      <a:ext uri="{FF2B5EF4-FFF2-40B4-BE49-F238E27FC236}">
                        <a16:creationId xmlns:a16="http://schemas.microsoft.com/office/drawing/2014/main" id="{03CAE651-3781-4F69-B3F8-202518A48E53}"/>
                      </a:ext>
                    </a:extLst>
                  </p:cNvPr>
                  <p:cNvSpPr/>
                  <p:nvPr/>
                </p:nvSpPr>
                <p:spPr bwMode="blackWhite">
                  <a:xfrm>
                    <a:off x="2959895" y="2419351"/>
                    <a:ext cx="200024" cy="200024"/>
                  </a:xfrm>
                  <a:prstGeom prst="star12">
                    <a:avLst>
                      <a:gd name="adj" fmla="val 29657"/>
                    </a:avLst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90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28" name="Group 53">
                  <a:extLst>
                    <a:ext uri="{FF2B5EF4-FFF2-40B4-BE49-F238E27FC236}">
                      <a16:creationId xmlns:a16="http://schemas.microsoft.com/office/drawing/2014/main" id="{A03C5C77-AB51-4D5E-97B5-6281373E5FB2}"/>
                    </a:ext>
                  </a:extLst>
                </p:cNvPr>
                <p:cNvGrpSpPr/>
                <p:nvPr/>
              </p:nvGrpSpPr>
              <p:grpSpPr bwMode="blackWhite">
                <a:xfrm rot="7010373">
                  <a:off x="2146125" y="3890303"/>
                  <a:ext cx="286752" cy="452024"/>
                  <a:chOff x="650081" y="2736850"/>
                  <a:chExt cx="436556" cy="698500"/>
                </a:xfrm>
              </p:grpSpPr>
              <p:sp>
                <p:nvSpPr>
                  <p:cNvPr id="129" name="Freeform 143">
                    <a:extLst>
                      <a:ext uri="{FF2B5EF4-FFF2-40B4-BE49-F238E27FC236}">
                        <a16:creationId xmlns:a16="http://schemas.microsoft.com/office/drawing/2014/main" id="{AE359E27-F143-4FDC-A61A-18316FE3D6C8}"/>
                      </a:ext>
                    </a:extLst>
                  </p:cNvPr>
                  <p:cNvSpPr/>
                  <p:nvPr/>
                </p:nvSpPr>
                <p:spPr bwMode="blackWhite">
                  <a:xfrm>
                    <a:off x="673100" y="2736850"/>
                    <a:ext cx="158750" cy="698500"/>
                  </a:xfrm>
                  <a:custGeom>
                    <a:avLst/>
                    <a:gdLst>
                      <a:gd name="connsiteX0" fmla="*/ 0 w 158750"/>
                      <a:gd name="connsiteY0" fmla="*/ 0 h 698500"/>
                      <a:gd name="connsiteX1" fmla="*/ 158750 w 158750"/>
                      <a:gd name="connsiteY1" fmla="*/ 228600 h 698500"/>
                      <a:gd name="connsiteX2" fmla="*/ 158750 w 158750"/>
                      <a:gd name="connsiteY2" fmla="*/ 698500 h 698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8750" h="698500">
                        <a:moveTo>
                          <a:pt x="0" y="0"/>
                        </a:moveTo>
                        <a:lnTo>
                          <a:pt x="158750" y="228600"/>
                        </a:lnTo>
                        <a:lnTo>
                          <a:pt x="158750" y="698500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90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  <p:cxnSp>
                <p:nvCxnSpPr>
                  <p:cNvPr id="130" name="Straight Connector 141">
                    <a:extLst>
                      <a:ext uri="{FF2B5EF4-FFF2-40B4-BE49-F238E27FC236}">
                        <a16:creationId xmlns:a16="http://schemas.microsoft.com/office/drawing/2014/main" id="{D8A3C319-9A08-41D5-ABFA-BC2B9AD26A71}"/>
                      </a:ext>
                    </a:extLst>
                  </p:cNvPr>
                  <p:cNvCxnSpPr/>
                  <p:nvPr/>
                </p:nvCxnSpPr>
                <p:spPr bwMode="blackWhite">
                  <a:xfrm>
                    <a:off x="650081" y="2819401"/>
                    <a:ext cx="109538" cy="1523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131" name="Group 66">
                    <a:extLst>
                      <a:ext uri="{FF2B5EF4-FFF2-40B4-BE49-F238E27FC236}">
                        <a16:creationId xmlns:a16="http://schemas.microsoft.com/office/drawing/2014/main" id="{23DC90EB-08DE-4B6C-91A5-5161F49A0442}"/>
                      </a:ext>
                    </a:extLst>
                  </p:cNvPr>
                  <p:cNvGrpSpPr/>
                  <p:nvPr/>
                </p:nvGrpSpPr>
                <p:grpSpPr bwMode="blackWhite">
                  <a:xfrm flipH="1">
                    <a:off x="904868" y="2736850"/>
                    <a:ext cx="181769" cy="698500"/>
                    <a:chOff x="838200" y="2736850"/>
                    <a:chExt cx="181769" cy="698500"/>
                  </a:xfrm>
                </p:grpSpPr>
                <p:sp>
                  <p:nvSpPr>
                    <p:cNvPr id="132" name="Freeform 146">
                      <a:extLst>
                        <a:ext uri="{FF2B5EF4-FFF2-40B4-BE49-F238E27FC236}">
                          <a16:creationId xmlns:a16="http://schemas.microsoft.com/office/drawing/2014/main" id="{6FA3312D-52C6-4243-BF54-248E8BB867AB}"/>
                        </a:ext>
                      </a:extLst>
                    </p:cNvPr>
                    <p:cNvSpPr/>
                    <p:nvPr/>
                  </p:nvSpPr>
                  <p:spPr bwMode="blackWhite">
                    <a:xfrm>
                      <a:off x="861219" y="2736850"/>
                      <a:ext cx="158750" cy="698500"/>
                    </a:xfrm>
                    <a:custGeom>
                      <a:avLst/>
                      <a:gdLst>
                        <a:gd name="connsiteX0" fmla="*/ 0 w 158750"/>
                        <a:gd name="connsiteY0" fmla="*/ 0 h 698500"/>
                        <a:gd name="connsiteX1" fmla="*/ 158750 w 158750"/>
                        <a:gd name="connsiteY1" fmla="*/ 228600 h 698500"/>
                        <a:gd name="connsiteX2" fmla="*/ 158750 w 158750"/>
                        <a:gd name="connsiteY2" fmla="*/ 698500 h 698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8750" h="698500">
                          <a:moveTo>
                            <a:pt x="0" y="0"/>
                          </a:moveTo>
                          <a:lnTo>
                            <a:pt x="158750" y="228600"/>
                          </a:lnTo>
                          <a:lnTo>
                            <a:pt x="158750" y="698500"/>
                          </a:lnTo>
                        </a:path>
                      </a:pathLst>
                    </a:custGeom>
                    <a:noFill/>
                    <a:ln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900" dirty="0">
                        <a:solidFill>
                          <a:srgbClr val="FFFFFF"/>
                        </a:solidFill>
                        <a:cs typeface="Arial" charset="0"/>
                      </a:endParaRPr>
                    </a:p>
                  </p:txBody>
                </p:sp>
                <p:cxnSp>
                  <p:nvCxnSpPr>
                    <p:cNvPr id="133" name="Straight Connector 144">
                      <a:extLst>
                        <a:ext uri="{FF2B5EF4-FFF2-40B4-BE49-F238E27FC236}">
                          <a16:creationId xmlns:a16="http://schemas.microsoft.com/office/drawing/2014/main" id="{270E8711-93C0-4F7F-9FEF-A513BC27E60C}"/>
                        </a:ext>
                      </a:extLst>
                    </p:cNvPr>
                    <p:cNvCxnSpPr/>
                    <p:nvPr/>
                  </p:nvCxnSpPr>
                  <p:spPr bwMode="blackWhite">
                    <a:xfrm>
                      <a:off x="838200" y="2819400"/>
                      <a:ext cx="109538" cy="1524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</p:grpSp>
        <p:grpSp>
          <p:nvGrpSpPr>
            <p:cNvPr id="15" name="Group 71">
              <a:extLst>
                <a:ext uri="{FF2B5EF4-FFF2-40B4-BE49-F238E27FC236}">
                  <a16:creationId xmlns:a16="http://schemas.microsoft.com/office/drawing/2014/main" id="{144778FF-4AE7-45CD-B6AD-711A44629FE9}"/>
                </a:ext>
              </a:extLst>
            </p:cNvPr>
            <p:cNvGrpSpPr/>
            <p:nvPr/>
          </p:nvGrpSpPr>
          <p:grpSpPr bwMode="blackWhite">
            <a:xfrm>
              <a:off x="2929731" y="2255045"/>
              <a:ext cx="521976" cy="804630"/>
              <a:chOff x="2640807" y="2255045"/>
              <a:chExt cx="521976" cy="8046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Diamond 118">
                <a:extLst>
                  <a:ext uri="{FF2B5EF4-FFF2-40B4-BE49-F238E27FC236}">
                    <a16:creationId xmlns:a16="http://schemas.microsoft.com/office/drawing/2014/main" id="{E77A3070-5260-4BED-9CB4-838661097BCD}"/>
                  </a:ext>
                </a:extLst>
              </p:cNvPr>
              <p:cNvSpPr/>
              <p:nvPr/>
            </p:nvSpPr>
            <p:spPr bwMode="blackWhite">
              <a:xfrm rot="4009699">
                <a:off x="2929953" y="2826846"/>
                <a:ext cx="306115" cy="159544"/>
              </a:xfrm>
              <a:prstGeom prst="diamond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08" name="Group 48">
                <a:extLst>
                  <a:ext uri="{FF2B5EF4-FFF2-40B4-BE49-F238E27FC236}">
                    <a16:creationId xmlns:a16="http://schemas.microsoft.com/office/drawing/2014/main" id="{D0DDB585-3EB3-4EB7-BE65-17859322ECC8}"/>
                  </a:ext>
                </a:extLst>
              </p:cNvPr>
              <p:cNvGrpSpPr/>
              <p:nvPr/>
            </p:nvGrpSpPr>
            <p:grpSpPr bwMode="blackWhite">
              <a:xfrm>
                <a:off x="2640807" y="2512219"/>
                <a:ext cx="200024" cy="209550"/>
                <a:chOff x="2640807" y="2512219"/>
                <a:chExt cx="200024" cy="209550"/>
              </a:xfrm>
            </p:grpSpPr>
            <p:cxnSp>
              <p:nvCxnSpPr>
                <p:cNvPr id="121" name="Straight Connector 132">
                  <a:extLst>
                    <a:ext uri="{FF2B5EF4-FFF2-40B4-BE49-F238E27FC236}">
                      <a16:creationId xmlns:a16="http://schemas.microsoft.com/office/drawing/2014/main" id="{50A5EA07-B06B-4C8F-B46B-50FB11EDDCCE}"/>
                    </a:ext>
                  </a:extLst>
                </p:cNvPr>
                <p:cNvCxnSpPr/>
                <p:nvPr/>
              </p:nvCxnSpPr>
              <p:spPr bwMode="blackWhite">
                <a:xfrm flipH="1">
                  <a:off x="2750345" y="2512219"/>
                  <a:ext cx="78582" cy="6191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2" name="12-Point Star 34">
                  <a:extLst>
                    <a:ext uri="{FF2B5EF4-FFF2-40B4-BE49-F238E27FC236}">
                      <a16:creationId xmlns:a16="http://schemas.microsoft.com/office/drawing/2014/main" id="{B99A58D6-6243-4D3D-AF3A-A8D208CDB5A3}"/>
                    </a:ext>
                  </a:extLst>
                </p:cNvPr>
                <p:cNvSpPr/>
                <p:nvPr/>
              </p:nvSpPr>
              <p:spPr bwMode="blackWhite">
                <a:xfrm>
                  <a:off x="2640807" y="2521745"/>
                  <a:ext cx="200024" cy="200024"/>
                </a:xfrm>
                <a:prstGeom prst="star12">
                  <a:avLst>
                    <a:gd name="adj" fmla="val 29657"/>
                  </a:avLst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90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9" name="Group 49">
                <a:extLst>
                  <a:ext uri="{FF2B5EF4-FFF2-40B4-BE49-F238E27FC236}">
                    <a16:creationId xmlns:a16="http://schemas.microsoft.com/office/drawing/2014/main" id="{98308F35-95E1-40CF-BD88-474CE83F1FE6}"/>
                  </a:ext>
                </a:extLst>
              </p:cNvPr>
              <p:cNvGrpSpPr/>
              <p:nvPr/>
            </p:nvGrpSpPr>
            <p:grpSpPr bwMode="blackWhite">
              <a:xfrm>
                <a:off x="2852738" y="2255045"/>
                <a:ext cx="211931" cy="202405"/>
                <a:chOff x="2852738" y="2255045"/>
                <a:chExt cx="211931" cy="202405"/>
              </a:xfrm>
            </p:grpSpPr>
            <p:cxnSp>
              <p:nvCxnSpPr>
                <p:cNvPr id="119" name="Straight Connector 130">
                  <a:extLst>
                    <a:ext uri="{FF2B5EF4-FFF2-40B4-BE49-F238E27FC236}">
                      <a16:creationId xmlns:a16="http://schemas.microsoft.com/office/drawing/2014/main" id="{02B67EF2-9477-4FDE-BEB8-33C7C2234790}"/>
                    </a:ext>
                  </a:extLst>
                </p:cNvPr>
                <p:cNvCxnSpPr/>
                <p:nvPr/>
              </p:nvCxnSpPr>
              <p:spPr bwMode="blackWhite">
                <a:xfrm flipH="1">
                  <a:off x="2852738" y="2395538"/>
                  <a:ext cx="78582" cy="6191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0" name="12-Point Star 134">
                  <a:extLst>
                    <a:ext uri="{FF2B5EF4-FFF2-40B4-BE49-F238E27FC236}">
                      <a16:creationId xmlns:a16="http://schemas.microsoft.com/office/drawing/2014/main" id="{40EF597C-D99A-4A22-92C6-4EBEDF8C01CB}"/>
                    </a:ext>
                  </a:extLst>
                </p:cNvPr>
                <p:cNvSpPr/>
                <p:nvPr/>
              </p:nvSpPr>
              <p:spPr bwMode="blackWhite">
                <a:xfrm>
                  <a:off x="2864645" y="2255045"/>
                  <a:ext cx="200024" cy="200024"/>
                </a:xfrm>
                <a:prstGeom prst="star12">
                  <a:avLst>
                    <a:gd name="adj" fmla="val 29657"/>
                  </a:avLst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90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0" name="Group 50">
                <a:extLst>
                  <a:ext uri="{FF2B5EF4-FFF2-40B4-BE49-F238E27FC236}">
                    <a16:creationId xmlns:a16="http://schemas.microsoft.com/office/drawing/2014/main" id="{64B397D9-9316-4C2D-8E2B-244412A27806}"/>
                  </a:ext>
                </a:extLst>
              </p:cNvPr>
              <p:cNvGrpSpPr/>
              <p:nvPr/>
            </p:nvGrpSpPr>
            <p:grpSpPr bwMode="blackWhite">
              <a:xfrm>
                <a:off x="2952751" y="2419351"/>
                <a:ext cx="207168" cy="200024"/>
                <a:chOff x="2952751" y="2419351"/>
                <a:chExt cx="207168" cy="200024"/>
              </a:xfrm>
            </p:grpSpPr>
            <p:cxnSp>
              <p:nvCxnSpPr>
                <p:cNvPr id="117" name="Straight Connector 128">
                  <a:extLst>
                    <a:ext uri="{FF2B5EF4-FFF2-40B4-BE49-F238E27FC236}">
                      <a16:creationId xmlns:a16="http://schemas.microsoft.com/office/drawing/2014/main" id="{4977E1E6-5D17-4438-B089-961EA9753237}"/>
                    </a:ext>
                  </a:extLst>
                </p:cNvPr>
                <p:cNvCxnSpPr/>
                <p:nvPr/>
              </p:nvCxnSpPr>
              <p:spPr bwMode="blackWhite">
                <a:xfrm flipH="1">
                  <a:off x="2952751" y="2557463"/>
                  <a:ext cx="78582" cy="6191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8" name="12-Point Star 132">
                  <a:extLst>
                    <a:ext uri="{FF2B5EF4-FFF2-40B4-BE49-F238E27FC236}">
                      <a16:creationId xmlns:a16="http://schemas.microsoft.com/office/drawing/2014/main" id="{DCF8C42B-BDFA-4619-A245-D2674E836E5D}"/>
                    </a:ext>
                  </a:extLst>
                </p:cNvPr>
                <p:cNvSpPr/>
                <p:nvPr/>
              </p:nvSpPr>
              <p:spPr bwMode="blackWhite">
                <a:xfrm>
                  <a:off x="2959895" y="2419351"/>
                  <a:ext cx="200024" cy="200024"/>
                </a:xfrm>
                <a:prstGeom prst="star12">
                  <a:avLst>
                    <a:gd name="adj" fmla="val 29657"/>
                  </a:avLst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90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1" name="Group 35">
                <a:extLst>
                  <a:ext uri="{FF2B5EF4-FFF2-40B4-BE49-F238E27FC236}">
                    <a16:creationId xmlns:a16="http://schemas.microsoft.com/office/drawing/2014/main" id="{681EEAA0-DF9E-4908-A4D6-7BC6847EBEB6}"/>
                  </a:ext>
                </a:extLst>
              </p:cNvPr>
              <p:cNvGrpSpPr/>
              <p:nvPr/>
            </p:nvGrpSpPr>
            <p:grpSpPr bwMode="blackWhite">
              <a:xfrm rot="8774297">
                <a:off x="2783141" y="2399772"/>
                <a:ext cx="286752" cy="452024"/>
                <a:chOff x="650081" y="2736850"/>
                <a:chExt cx="436556" cy="698500"/>
              </a:xfrm>
            </p:grpSpPr>
            <p:sp>
              <p:nvSpPr>
                <p:cNvPr id="112" name="Freeform 126">
                  <a:extLst>
                    <a:ext uri="{FF2B5EF4-FFF2-40B4-BE49-F238E27FC236}">
                      <a16:creationId xmlns:a16="http://schemas.microsoft.com/office/drawing/2014/main" id="{5BDA9481-DD77-45A1-9656-D60EA575EACE}"/>
                    </a:ext>
                  </a:extLst>
                </p:cNvPr>
                <p:cNvSpPr/>
                <p:nvPr/>
              </p:nvSpPr>
              <p:spPr bwMode="blackWhite">
                <a:xfrm>
                  <a:off x="673100" y="2736850"/>
                  <a:ext cx="158750" cy="698500"/>
                </a:xfrm>
                <a:custGeom>
                  <a:avLst/>
                  <a:gdLst>
                    <a:gd name="connsiteX0" fmla="*/ 0 w 158750"/>
                    <a:gd name="connsiteY0" fmla="*/ 0 h 698500"/>
                    <a:gd name="connsiteX1" fmla="*/ 158750 w 158750"/>
                    <a:gd name="connsiteY1" fmla="*/ 228600 h 698500"/>
                    <a:gd name="connsiteX2" fmla="*/ 158750 w 158750"/>
                    <a:gd name="connsiteY2" fmla="*/ 698500 h 69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8750" h="698500">
                      <a:moveTo>
                        <a:pt x="0" y="0"/>
                      </a:moveTo>
                      <a:lnTo>
                        <a:pt x="158750" y="228600"/>
                      </a:lnTo>
                      <a:lnTo>
                        <a:pt x="158750" y="698500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90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13" name="Straight Connector 124">
                  <a:extLst>
                    <a:ext uri="{FF2B5EF4-FFF2-40B4-BE49-F238E27FC236}">
                      <a16:creationId xmlns:a16="http://schemas.microsoft.com/office/drawing/2014/main" id="{EFCA3615-D49C-4AAE-804B-6024EC45A809}"/>
                    </a:ext>
                  </a:extLst>
                </p:cNvPr>
                <p:cNvCxnSpPr/>
                <p:nvPr/>
              </p:nvCxnSpPr>
              <p:spPr bwMode="blackWhite">
                <a:xfrm>
                  <a:off x="650081" y="2819401"/>
                  <a:ext cx="109538" cy="15239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14" name="Group 38">
                  <a:extLst>
                    <a:ext uri="{FF2B5EF4-FFF2-40B4-BE49-F238E27FC236}">
                      <a16:creationId xmlns:a16="http://schemas.microsoft.com/office/drawing/2014/main" id="{B9FBC0B9-2CA0-4E62-803E-73473B0E82FE}"/>
                    </a:ext>
                  </a:extLst>
                </p:cNvPr>
                <p:cNvGrpSpPr/>
                <p:nvPr/>
              </p:nvGrpSpPr>
              <p:grpSpPr bwMode="blackWhite">
                <a:xfrm flipH="1">
                  <a:off x="904868" y="2736850"/>
                  <a:ext cx="181769" cy="698500"/>
                  <a:chOff x="838200" y="2736850"/>
                  <a:chExt cx="181769" cy="698500"/>
                </a:xfrm>
              </p:grpSpPr>
              <p:sp>
                <p:nvSpPr>
                  <p:cNvPr id="115" name="Freeform 129">
                    <a:extLst>
                      <a:ext uri="{FF2B5EF4-FFF2-40B4-BE49-F238E27FC236}">
                        <a16:creationId xmlns:a16="http://schemas.microsoft.com/office/drawing/2014/main" id="{A3F00DDF-234B-492D-ABA7-C789D43E1546}"/>
                      </a:ext>
                    </a:extLst>
                  </p:cNvPr>
                  <p:cNvSpPr/>
                  <p:nvPr/>
                </p:nvSpPr>
                <p:spPr bwMode="blackWhite">
                  <a:xfrm>
                    <a:off x="861219" y="2736850"/>
                    <a:ext cx="158750" cy="698500"/>
                  </a:xfrm>
                  <a:custGeom>
                    <a:avLst/>
                    <a:gdLst>
                      <a:gd name="connsiteX0" fmla="*/ 0 w 158750"/>
                      <a:gd name="connsiteY0" fmla="*/ 0 h 698500"/>
                      <a:gd name="connsiteX1" fmla="*/ 158750 w 158750"/>
                      <a:gd name="connsiteY1" fmla="*/ 228600 h 698500"/>
                      <a:gd name="connsiteX2" fmla="*/ 158750 w 158750"/>
                      <a:gd name="connsiteY2" fmla="*/ 698500 h 698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8750" h="698500">
                        <a:moveTo>
                          <a:pt x="0" y="0"/>
                        </a:moveTo>
                        <a:lnTo>
                          <a:pt x="158750" y="228600"/>
                        </a:lnTo>
                        <a:lnTo>
                          <a:pt x="158750" y="698500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90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  <p:cxnSp>
                <p:nvCxnSpPr>
                  <p:cNvPr id="116" name="Straight Connector 127">
                    <a:extLst>
                      <a:ext uri="{FF2B5EF4-FFF2-40B4-BE49-F238E27FC236}">
                        <a16:creationId xmlns:a16="http://schemas.microsoft.com/office/drawing/2014/main" id="{AC563E1A-61E3-4988-A0C3-FEC7142FBE90}"/>
                      </a:ext>
                    </a:extLst>
                  </p:cNvPr>
                  <p:cNvCxnSpPr/>
                  <p:nvPr/>
                </p:nvCxnSpPr>
                <p:spPr bwMode="blackWhite">
                  <a:xfrm>
                    <a:off x="838200" y="2819400"/>
                    <a:ext cx="109538" cy="152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16" name="Rounded Rectangle 22">
              <a:extLst>
                <a:ext uri="{FF2B5EF4-FFF2-40B4-BE49-F238E27FC236}">
                  <a16:creationId xmlns:a16="http://schemas.microsoft.com/office/drawing/2014/main" id="{EE42FFC5-032C-44A0-B497-9A53EC7233A1}"/>
                </a:ext>
              </a:extLst>
            </p:cNvPr>
            <p:cNvSpPr/>
            <p:nvPr/>
          </p:nvSpPr>
          <p:spPr bwMode="blackWhite">
            <a:xfrm rot="7097285">
              <a:off x="5181644" y="2745834"/>
              <a:ext cx="496568" cy="147823"/>
            </a:xfrm>
            <a:prstGeom prst="roundRect">
              <a:avLst>
                <a:gd name="adj" fmla="val 295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itchFamily="34" charset="0"/>
                <a:buChar char="●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altLang="en-US" sz="900" b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12-Point Star 23">
              <a:extLst>
                <a:ext uri="{FF2B5EF4-FFF2-40B4-BE49-F238E27FC236}">
                  <a16:creationId xmlns:a16="http://schemas.microsoft.com/office/drawing/2014/main" id="{89D50071-36E0-4D50-A10E-E4F8B627C123}"/>
                </a:ext>
              </a:extLst>
            </p:cNvPr>
            <p:cNvSpPr/>
            <p:nvPr/>
          </p:nvSpPr>
          <p:spPr bwMode="blackWhite">
            <a:xfrm>
              <a:off x="3783087" y="3419090"/>
              <a:ext cx="198637" cy="200936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12-Point Star 24">
              <a:extLst>
                <a:ext uri="{FF2B5EF4-FFF2-40B4-BE49-F238E27FC236}">
                  <a16:creationId xmlns:a16="http://schemas.microsoft.com/office/drawing/2014/main" id="{8594B6CC-D4E9-4753-9A52-5D5A66B91F49}"/>
                </a:ext>
              </a:extLst>
            </p:cNvPr>
            <p:cNvSpPr/>
            <p:nvPr/>
          </p:nvSpPr>
          <p:spPr bwMode="blackWhite">
            <a:xfrm>
              <a:off x="4591495" y="2991811"/>
              <a:ext cx="200946" cy="198627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12-Point Star 25">
              <a:extLst>
                <a:ext uri="{FF2B5EF4-FFF2-40B4-BE49-F238E27FC236}">
                  <a16:creationId xmlns:a16="http://schemas.microsoft.com/office/drawing/2014/main" id="{E072579D-82A8-43FF-ABF7-A2B971601AA4}"/>
                </a:ext>
              </a:extLst>
            </p:cNvPr>
            <p:cNvSpPr/>
            <p:nvPr/>
          </p:nvSpPr>
          <p:spPr bwMode="blackWhite">
            <a:xfrm>
              <a:off x="4067184" y="5266781"/>
              <a:ext cx="200948" cy="198627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12-Point Star 26">
              <a:extLst>
                <a:ext uri="{FF2B5EF4-FFF2-40B4-BE49-F238E27FC236}">
                  <a16:creationId xmlns:a16="http://schemas.microsoft.com/office/drawing/2014/main" id="{E1FADF60-FCE0-4EE6-9669-A2528EE375B8}"/>
                </a:ext>
              </a:extLst>
            </p:cNvPr>
            <p:cNvSpPr/>
            <p:nvPr/>
          </p:nvSpPr>
          <p:spPr bwMode="blackWhite">
            <a:xfrm>
              <a:off x="4272751" y="5091250"/>
              <a:ext cx="200946" cy="200936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12-Point Star 27">
              <a:extLst>
                <a:ext uri="{FF2B5EF4-FFF2-40B4-BE49-F238E27FC236}">
                  <a16:creationId xmlns:a16="http://schemas.microsoft.com/office/drawing/2014/main" id="{D9B12251-EC29-4F2C-9E24-CDB03C32C35D}"/>
                </a:ext>
              </a:extLst>
            </p:cNvPr>
            <p:cNvSpPr/>
            <p:nvPr/>
          </p:nvSpPr>
          <p:spPr bwMode="blackWhite">
            <a:xfrm>
              <a:off x="4452910" y="5289877"/>
              <a:ext cx="200946" cy="198627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12-Point Star 28">
              <a:extLst>
                <a:ext uri="{FF2B5EF4-FFF2-40B4-BE49-F238E27FC236}">
                  <a16:creationId xmlns:a16="http://schemas.microsoft.com/office/drawing/2014/main" id="{25F7BC02-09B0-4F79-A275-EF9969C1BC79}"/>
                </a:ext>
              </a:extLst>
            </p:cNvPr>
            <p:cNvSpPr/>
            <p:nvPr/>
          </p:nvSpPr>
          <p:spPr bwMode="blackWhite">
            <a:xfrm>
              <a:off x="5339849" y="4657043"/>
              <a:ext cx="198637" cy="200936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12-Point Star 29">
              <a:extLst>
                <a:ext uri="{FF2B5EF4-FFF2-40B4-BE49-F238E27FC236}">
                  <a16:creationId xmlns:a16="http://schemas.microsoft.com/office/drawing/2014/main" id="{79D44CEC-29DD-44D7-852A-F471178A6748}"/>
                </a:ext>
              </a:extLst>
            </p:cNvPr>
            <p:cNvSpPr/>
            <p:nvPr/>
          </p:nvSpPr>
          <p:spPr bwMode="blackWhite">
            <a:xfrm>
              <a:off x="3579830" y="4266717"/>
              <a:ext cx="198637" cy="200937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12-Point Star 30">
              <a:extLst>
                <a:ext uri="{FF2B5EF4-FFF2-40B4-BE49-F238E27FC236}">
                  <a16:creationId xmlns:a16="http://schemas.microsoft.com/office/drawing/2014/main" id="{BE21C255-35C7-4F51-A55C-EF7DE241B963}"/>
                </a:ext>
              </a:extLst>
            </p:cNvPr>
            <p:cNvSpPr/>
            <p:nvPr/>
          </p:nvSpPr>
          <p:spPr bwMode="blackWhite">
            <a:xfrm>
              <a:off x="3196414" y="4504608"/>
              <a:ext cx="200946" cy="200936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12-Point Star 31">
              <a:extLst>
                <a:ext uri="{FF2B5EF4-FFF2-40B4-BE49-F238E27FC236}">
                  <a16:creationId xmlns:a16="http://schemas.microsoft.com/office/drawing/2014/main" id="{817F7B0A-221C-47CB-B4E4-B28B551E9374}"/>
                </a:ext>
              </a:extLst>
            </p:cNvPr>
            <p:cNvSpPr/>
            <p:nvPr/>
          </p:nvSpPr>
          <p:spPr bwMode="blackWhite">
            <a:xfrm>
              <a:off x="3600617" y="4525394"/>
              <a:ext cx="198637" cy="198627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26" name="Straight Arrow Connector 32">
              <a:extLst>
                <a:ext uri="{FF2B5EF4-FFF2-40B4-BE49-F238E27FC236}">
                  <a16:creationId xmlns:a16="http://schemas.microsoft.com/office/drawing/2014/main" id="{F74B0FCF-23D6-414A-8754-97752CF179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103687" y="4233863"/>
              <a:ext cx="76200" cy="7286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33">
              <a:extLst>
                <a:ext uri="{FF2B5EF4-FFF2-40B4-BE49-F238E27FC236}">
                  <a16:creationId xmlns:a16="http://schemas.microsoft.com/office/drawing/2014/main" id="{C8E592E4-D04A-4CB8-80A0-FE403C9CD4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194174" y="4210050"/>
              <a:ext cx="76200" cy="7286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34">
              <a:extLst>
                <a:ext uri="{FF2B5EF4-FFF2-40B4-BE49-F238E27FC236}">
                  <a16:creationId xmlns:a16="http://schemas.microsoft.com/office/drawing/2014/main" id="{4F101554-99B4-4413-A052-FB651962D3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94187" y="4200525"/>
              <a:ext cx="76200" cy="7286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35">
              <a:extLst>
                <a:ext uri="{FF2B5EF4-FFF2-40B4-BE49-F238E27FC236}">
                  <a16:creationId xmlns:a16="http://schemas.microsoft.com/office/drawing/2014/main" id="{B7E0ABE1-1CAF-4839-B484-2641E534B6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89262" y="4381500"/>
              <a:ext cx="190500" cy="1428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36">
              <a:extLst>
                <a:ext uri="{FF2B5EF4-FFF2-40B4-BE49-F238E27FC236}">
                  <a16:creationId xmlns:a16="http://schemas.microsoft.com/office/drawing/2014/main" id="{E8D1F7CE-6291-416A-A671-7153938F38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0787" y="5024438"/>
              <a:ext cx="242887" cy="18573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7">
              <a:extLst>
                <a:ext uri="{FF2B5EF4-FFF2-40B4-BE49-F238E27FC236}">
                  <a16:creationId xmlns:a16="http://schemas.microsoft.com/office/drawing/2014/main" id="{0AB95CB7-6C4C-4C8F-9FA7-5A9FA5E4AA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27424" y="5819775"/>
              <a:ext cx="323850" cy="1143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88DB9F89-003A-4A37-AE98-780580D76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423" y="3543299"/>
              <a:ext cx="341313" cy="828675"/>
            </a:xfrm>
            <a:custGeom>
              <a:avLst/>
              <a:gdLst>
                <a:gd name="T0" fmla="*/ 2147483647 w 127"/>
                <a:gd name="T1" fmla="*/ 2147483647 h 340"/>
                <a:gd name="T2" fmla="*/ 2147483647 w 127"/>
                <a:gd name="T3" fmla="*/ 2147483647 h 340"/>
                <a:gd name="T4" fmla="*/ 2147483647 w 127"/>
                <a:gd name="T5" fmla="*/ 0 h 340"/>
                <a:gd name="T6" fmla="*/ 0 60000 65536"/>
                <a:gd name="T7" fmla="*/ 0 60000 65536"/>
                <a:gd name="T8" fmla="*/ 0 60000 65536"/>
                <a:gd name="T9" fmla="*/ 0 w 127"/>
                <a:gd name="T10" fmla="*/ 0 h 340"/>
                <a:gd name="T11" fmla="*/ 127 w 127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340">
                  <a:moveTo>
                    <a:pt x="47" y="340"/>
                  </a:moveTo>
                  <a:cubicBezTo>
                    <a:pt x="22" y="283"/>
                    <a:pt x="0" y="220"/>
                    <a:pt x="20" y="135"/>
                  </a:cubicBezTo>
                  <a:cubicBezTo>
                    <a:pt x="40" y="51"/>
                    <a:pt x="127" y="0"/>
                    <a:pt x="127" y="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ash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55CEC57-EDC2-4A02-BF46-E91D670A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2" y="3055144"/>
              <a:ext cx="577850" cy="319087"/>
            </a:xfrm>
            <a:custGeom>
              <a:avLst/>
              <a:gdLst>
                <a:gd name="T0" fmla="*/ 0 w 214"/>
                <a:gd name="T1" fmla="*/ 2147483647 h 139"/>
                <a:gd name="T2" fmla="*/ 2147483647 w 214"/>
                <a:gd name="T3" fmla="*/ 2147483647 h 139"/>
                <a:gd name="T4" fmla="*/ 0 60000 65536"/>
                <a:gd name="T5" fmla="*/ 0 60000 65536"/>
                <a:gd name="T6" fmla="*/ 0 w 214"/>
                <a:gd name="T7" fmla="*/ 0 h 139"/>
                <a:gd name="T8" fmla="*/ 214 w 214"/>
                <a:gd name="T9" fmla="*/ 139 h 1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4" h="139">
                  <a:moveTo>
                    <a:pt x="0" y="139"/>
                  </a:moveTo>
                  <a:cubicBezTo>
                    <a:pt x="8" y="112"/>
                    <a:pt x="67" y="0"/>
                    <a:pt x="214" y="6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B7D527E8-3144-4A12-AC5D-1F6770500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3" y="3067050"/>
              <a:ext cx="423863" cy="85725"/>
            </a:xfrm>
            <a:custGeom>
              <a:avLst/>
              <a:gdLst>
                <a:gd name="T0" fmla="*/ 0 w 155"/>
                <a:gd name="T1" fmla="*/ 0 h 31"/>
                <a:gd name="T2" fmla="*/ 2147483647 w 155"/>
                <a:gd name="T3" fmla="*/ 2147483647 h 31"/>
                <a:gd name="T4" fmla="*/ 0 60000 65536"/>
                <a:gd name="T5" fmla="*/ 0 60000 65536"/>
                <a:gd name="T6" fmla="*/ 0 w 155"/>
                <a:gd name="T7" fmla="*/ 0 h 31"/>
                <a:gd name="T8" fmla="*/ 155 w 155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" h="31">
                  <a:moveTo>
                    <a:pt x="0" y="0"/>
                  </a:moveTo>
                  <a:cubicBezTo>
                    <a:pt x="0" y="0"/>
                    <a:pt x="88" y="31"/>
                    <a:pt x="155" y="5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4CE7047D-2601-4FCB-8E7D-819E579A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980" y="3627119"/>
              <a:ext cx="315913" cy="994887"/>
            </a:xfrm>
            <a:custGeom>
              <a:avLst/>
              <a:gdLst>
                <a:gd name="T0" fmla="*/ 2147483647 w 124"/>
                <a:gd name="T1" fmla="*/ 0 h 412"/>
                <a:gd name="T2" fmla="*/ 2147483647 w 124"/>
                <a:gd name="T3" fmla="*/ 2147483647 h 412"/>
                <a:gd name="T4" fmla="*/ 0 60000 65536"/>
                <a:gd name="T5" fmla="*/ 0 60000 65536"/>
                <a:gd name="T6" fmla="*/ 0 w 124"/>
                <a:gd name="T7" fmla="*/ 0 h 412"/>
                <a:gd name="T8" fmla="*/ 124 w 124"/>
                <a:gd name="T9" fmla="*/ 412 h 4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4" h="412">
                  <a:moveTo>
                    <a:pt x="4" y="0"/>
                  </a:moveTo>
                  <a:cubicBezTo>
                    <a:pt x="0" y="22"/>
                    <a:pt x="100" y="380"/>
                    <a:pt x="124" y="412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07E99A62-9EFD-4E95-ADCB-3434092FE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73" y="4874418"/>
              <a:ext cx="307975" cy="250031"/>
            </a:xfrm>
            <a:custGeom>
              <a:avLst/>
              <a:gdLst>
                <a:gd name="T0" fmla="*/ 0 w 101"/>
                <a:gd name="T1" fmla="*/ 0 h 88"/>
                <a:gd name="T2" fmla="*/ 2147483647 w 101"/>
                <a:gd name="T3" fmla="*/ 2147483647 h 88"/>
                <a:gd name="T4" fmla="*/ 0 60000 65536"/>
                <a:gd name="T5" fmla="*/ 0 60000 65536"/>
                <a:gd name="T6" fmla="*/ 0 w 101"/>
                <a:gd name="T7" fmla="*/ 0 h 88"/>
                <a:gd name="T8" fmla="*/ 101 w 101"/>
                <a:gd name="T9" fmla="*/ 88 h 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88">
                  <a:moveTo>
                    <a:pt x="0" y="0"/>
                  </a:moveTo>
                  <a:cubicBezTo>
                    <a:pt x="0" y="0"/>
                    <a:pt x="52" y="76"/>
                    <a:pt x="101" y="88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7" name="Group 53">
              <a:extLst>
                <a:ext uri="{FF2B5EF4-FFF2-40B4-BE49-F238E27FC236}">
                  <a16:creationId xmlns:a16="http://schemas.microsoft.com/office/drawing/2014/main" id="{BCD45B75-3D46-4022-A274-5076A1594FA1}"/>
                </a:ext>
              </a:extLst>
            </p:cNvPr>
            <p:cNvGrpSpPr/>
            <p:nvPr/>
          </p:nvGrpSpPr>
          <p:grpSpPr>
            <a:xfrm rot="10179732">
              <a:off x="3333982" y="4377030"/>
              <a:ext cx="286752" cy="452024"/>
              <a:chOff x="650081" y="2736850"/>
              <a:chExt cx="436556" cy="6985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Freeform 116">
                <a:extLst>
                  <a:ext uri="{FF2B5EF4-FFF2-40B4-BE49-F238E27FC236}">
                    <a16:creationId xmlns:a16="http://schemas.microsoft.com/office/drawing/2014/main" id="{5A9DC34E-73CF-429A-BBA1-D9C9060F2AEE}"/>
                  </a:ext>
                </a:extLst>
              </p:cNvPr>
              <p:cNvSpPr/>
              <p:nvPr/>
            </p:nvSpPr>
            <p:spPr bwMode="auto">
              <a:xfrm>
                <a:off x="673100" y="2736850"/>
                <a:ext cx="158750" cy="698500"/>
              </a:xfrm>
              <a:custGeom>
                <a:avLst/>
                <a:gdLst>
                  <a:gd name="connsiteX0" fmla="*/ 0 w 158750"/>
                  <a:gd name="connsiteY0" fmla="*/ 0 h 698500"/>
                  <a:gd name="connsiteX1" fmla="*/ 158750 w 158750"/>
                  <a:gd name="connsiteY1" fmla="*/ 228600 h 698500"/>
                  <a:gd name="connsiteX2" fmla="*/ 158750 w 158750"/>
                  <a:gd name="connsiteY2" fmla="*/ 698500 h 69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750" h="698500">
                    <a:moveTo>
                      <a:pt x="0" y="0"/>
                    </a:moveTo>
                    <a:lnTo>
                      <a:pt x="158750" y="228600"/>
                    </a:lnTo>
                    <a:lnTo>
                      <a:pt x="158750" y="698500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cxnSp>
            <p:nvCxnSpPr>
              <p:cNvPr id="103" name="Straight Connector 114">
                <a:extLst>
                  <a:ext uri="{FF2B5EF4-FFF2-40B4-BE49-F238E27FC236}">
                    <a16:creationId xmlns:a16="http://schemas.microsoft.com/office/drawing/2014/main" id="{9C2A46E0-2025-4621-9AFA-78DB85F145E7}"/>
                  </a:ext>
                </a:extLst>
              </p:cNvPr>
              <p:cNvCxnSpPr/>
              <p:nvPr/>
            </p:nvCxnSpPr>
            <p:spPr bwMode="auto">
              <a:xfrm>
                <a:off x="650081" y="2819401"/>
                <a:ext cx="109538" cy="15239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4" name="Group 66">
                <a:extLst>
                  <a:ext uri="{FF2B5EF4-FFF2-40B4-BE49-F238E27FC236}">
                    <a16:creationId xmlns:a16="http://schemas.microsoft.com/office/drawing/2014/main" id="{E0ABEB62-CBBA-4383-8649-509AB41040C7}"/>
                  </a:ext>
                </a:extLst>
              </p:cNvPr>
              <p:cNvGrpSpPr/>
              <p:nvPr/>
            </p:nvGrpSpPr>
            <p:grpSpPr>
              <a:xfrm flipH="1">
                <a:off x="904868" y="2736850"/>
                <a:ext cx="181769" cy="698500"/>
                <a:chOff x="838200" y="2736850"/>
                <a:chExt cx="181769" cy="698500"/>
              </a:xfrm>
            </p:grpSpPr>
            <p:sp>
              <p:nvSpPr>
                <p:cNvPr id="105" name="Freeform 119">
                  <a:extLst>
                    <a:ext uri="{FF2B5EF4-FFF2-40B4-BE49-F238E27FC236}">
                      <a16:creationId xmlns:a16="http://schemas.microsoft.com/office/drawing/2014/main" id="{17FCD680-AAC2-4BEF-AD7A-6A9EA3D2B73A}"/>
                    </a:ext>
                  </a:extLst>
                </p:cNvPr>
                <p:cNvSpPr/>
                <p:nvPr/>
              </p:nvSpPr>
              <p:spPr bwMode="auto">
                <a:xfrm>
                  <a:off x="861219" y="2736850"/>
                  <a:ext cx="158750" cy="698500"/>
                </a:xfrm>
                <a:custGeom>
                  <a:avLst/>
                  <a:gdLst>
                    <a:gd name="connsiteX0" fmla="*/ 0 w 158750"/>
                    <a:gd name="connsiteY0" fmla="*/ 0 h 698500"/>
                    <a:gd name="connsiteX1" fmla="*/ 158750 w 158750"/>
                    <a:gd name="connsiteY1" fmla="*/ 228600 h 698500"/>
                    <a:gd name="connsiteX2" fmla="*/ 158750 w 158750"/>
                    <a:gd name="connsiteY2" fmla="*/ 698500 h 69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8750" h="698500">
                      <a:moveTo>
                        <a:pt x="0" y="0"/>
                      </a:moveTo>
                      <a:lnTo>
                        <a:pt x="158750" y="228600"/>
                      </a:lnTo>
                      <a:lnTo>
                        <a:pt x="158750" y="698500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90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06" name="Straight Connector 117">
                  <a:extLst>
                    <a:ext uri="{FF2B5EF4-FFF2-40B4-BE49-F238E27FC236}">
                      <a16:creationId xmlns:a16="http://schemas.microsoft.com/office/drawing/2014/main" id="{C3C189F8-E367-45C1-9C79-C251777B9766}"/>
                    </a:ext>
                  </a:extLst>
                </p:cNvPr>
                <p:cNvCxnSpPr/>
                <p:nvPr/>
              </p:nvCxnSpPr>
              <p:spPr bwMode="auto">
                <a:xfrm>
                  <a:off x="838200" y="2819400"/>
                  <a:ext cx="109538" cy="1524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38" name="Group 169">
              <a:extLst>
                <a:ext uri="{FF2B5EF4-FFF2-40B4-BE49-F238E27FC236}">
                  <a16:creationId xmlns:a16="http://schemas.microsoft.com/office/drawing/2014/main" id="{4DFEA4E7-9FAB-49AB-8766-4F449E0F5AB5}"/>
                </a:ext>
              </a:extLst>
            </p:cNvPr>
            <p:cNvGrpSpPr/>
            <p:nvPr/>
          </p:nvGrpSpPr>
          <p:grpSpPr>
            <a:xfrm>
              <a:off x="4024599" y="5454307"/>
              <a:ext cx="402691" cy="365468"/>
              <a:chOff x="3735675" y="5454307"/>
              <a:chExt cx="402691" cy="36546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4" name="Group 125">
                <a:extLst>
                  <a:ext uri="{FF2B5EF4-FFF2-40B4-BE49-F238E27FC236}">
                    <a16:creationId xmlns:a16="http://schemas.microsoft.com/office/drawing/2014/main" id="{66464A66-3396-4DB7-B5C7-B9E1CD6F9414}"/>
                  </a:ext>
                </a:extLst>
              </p:cNvPr>
              <p:cNvGrpSpPr/>
              <p:nvPr/>
            </p:nvGrpSpPr>
            <p:grpSpPr>
              <a:xfrm rot="3657857">
                <a:off x="4002374" y="5470977"/>
                <a:ext cx="124049" cy="147935"/>
                <a:chOff x="2564099" y="5811496"/>
                <a:chExt cx="124049" cy="147935"/>
              </a:xfrm>
            </p:grpSpPr>
            <p:sp>
              <p:nvSpPr>
                <p:cNvPr id="100" name="Freeform 114">
                  <a:extLst>
                    <a:ext uri="{FF2B5EF4-FFF2-40B4-BE49-F238E27FC236}">
                      <a16:creationId xmlns:a16="http://schemas.microsoft.com/office/drawing/2014/main" id="{C62BBB33-006B-4ADB-9B2E-BDD6D51A03FB}"/>
                    </a:ext>
                  </a:extLst>
                </p:cNvPr>
                <p:cNvSpPr/>
                <p:nvPr/>
              </p:nvSpPr>
              <p:spPr bwMode="auto">
                <a:xfrm rot="10179732" flipH="1">
                  <a:off x="2583873" y="5811496"/>
                  <a:ext cx="104275" cy="147935"/>
                </a:xfrm>
                <a:custGeom>
                  <a:avLst/>
                  <a:gdLst>
                    <a:gd name="connsiteX0" fmla="*/ 0 w 158750"/>
                    <a:gd name="connsiteY0" fmla="*/ 0 h 698500"/>
                    <a:gd name="connsiteX1" fmla="*/ 158750 w 158750"/>
                    <a:gd name="connsiteY1" fmla="*/ 228600 h 698500"/>
                    <a:gd name="connsiteX2" fmla="*/ 158750 w 158750"/>
                    <a:gd name="connsiteY2" fmla="*/ 698500 h 698500"/>
                    <a:gd name="connsiteX0" fmla="*/ 0 w 158750"/>
                    <a:gd name="connsiteY0" fmla="*/ 0 h 228600"/>
                    <a:gd name="connsiteX1" fmla="*/ 158750 w 158750"/>
                    <a:gd name="connsiteY1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750" h="228600">
                      <a:moveTo>
                        <a:pt x="0" y="0"/>
                      </a:moveTo>
                      <a:lnTo>
                        <a:pt x="158750" y="228600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90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01" name="Straight Connector 112">
                  <a:extLst>
                    <a:ext uri="{FF2B5EF4-FFF2-40B4-BE49-F238E27FC236}">
                      <a16:creationId xmlns:a16="http://schemas.microsoft.com/office/drawing/2014/main" id="{EB0F2E62-6FBD-46F9-9D52-AFCD9884D5BF}"/>
                    </a:ext>
                  </a:extLst>
                </p:cNvPr>
                <p:cNvCxnSpPr/>
                <p:nvPr/>
              </p:nvCxnSpPr>
              <p:spPr bwMode="auto">
                <a:xfrm rot="10179732" flipH="1">
                  <a:off x="2564099" y="5813468"/>
                  <a:ext cx="71950" cy="9862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5" name="Group 126">
                <a:extLst>
                  <a:ext uri="{FF2B5EF4-FFF2-40B4-BE49-F238E27FC236}">
                    <a16:creationId xmlns:a16="http://schemas.microsoft.com/office/drawing/2014/main" id="{C284C52E-673C-480E-9086-66F4089FEA79}"/>
                  </a:ext>
                </a:extLst>
              </p:cNvPr>
              <p:cNvGrpSpPr/>
              <p:nvPr/>
            </p:nvGrpSpPr>
            <p:grpSpPr>
              <a:xfrm rot="19339644">
                <a:off x="3735675" y="5454307"/>
                <a:ext cx="124049" cy="147935"/>
                <a:chOff x="2564099" y="5811496"/>
                <a:chExt cx="124049" cy="147935"/>
              </a:xfrm>
            </p:grpSpPr>
            <p:sp>
              <p:nvSpPr>
                <p:cNvPr id="98" name="Freeform 112">
                  <a:extLst>
                    <a:ext uri="{FF2B5EF4-FFF2-40B4-BE49-F238E27FC236}">
                      <a16:creationId xmlns:a16="http://schemas.microsoft.com/office/drawing/2014/main" id="{1F3C60FB-4651-4D7C-A20E-3C065749F25B}"/>
                    </a:ext>
                  </a:extLst>
                </p:cNvPr>
                <p:cNvSpPr/>
                <p:nvPr/>
              </p:nvSpPr>
              <p:spPr bwMode="auto">
                <a:xfrm rot="10179732" flipH="1">
                  <a:off x="2583873" y="5811496"/>
                  <a:ext cx="104275" cy="147935"/>
                </a:xfrm>
                <a:custGeom>
                  <a:avLst/>
                  <a:gdLst>
                    <a:gd name="connsiteX0" fmla="*/ 0 w 158750"/>
                    <a:gd name="connsiteY0" fmla="*/ 0 h 698500"/>
                    <a:gd name="connsiteX1" fmla="*/ 158750 w 158750"/>
                    <a:gd name="connsiteY1" fmla="*/ 228600 h 698500"/>
                    <a:gd name="connsiteX2" fmla="*/ 158750 w 158750"/>
                    <a:gd name="connsiteY2" fmla="*/ 698500 h 698500"/>
                    <a:gd name="connsiteX0" fmla="*/ 0 w 158750"/>
                    <a:gd name="connsiteY0" fmla="*/ 0 h 228600"/>
                    <a:gd name="connsiteX1" fmla="*/ 158750 w 158750"/>
                    <a:gd name="connsiteY1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750" h="228600">
                      <a:moveTo>
                        <a:pt x="0" y="0"/>
                      </a:moveTo>
                      <a:lnTo>
                        <a:pt x="158750" y="228600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90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99" name="Straight Connector 110">
                  <a:extLst>
                    <a:ext uri="{FF2B5EF4-FFF2-40B4-BE49-F238E27FC236}">
                      <a16:creationId xmlns:a16="http://schemas.microsoft.com/office/drawing/2014/main" id="{98C2E7E3-BE79-4286-8228-305510692BAB}"/>
                    </a:ext>
                  </a:extLst>
                </p:cNvPr>
                <p:cNvCxnSpPr/>
                <p:nvPr/>
              </p:nvCxnSpPr>
              <p:spPr bwMode="auto">
                <a:xfrm rot="10179732" flipH="1">
                  <a:off x="2564099" y="5813468"/>
                  <a:ext cx="71950" cy="9862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96" name="Straight Connector 107">
                <a:extLst>
                  <a:ext uri="{FF2B5EF4-FFF2-40B4-BE49-F238E27FC236}">
                    <a16:creationId xmlns:a16="http://schemas.microsoft.com/office/drawing/2014/main" id="{45FBEE51-C1D1-44E4-A099-AF4542FA8B84}"/>
                  </a:ext>
                </a:extLst>
              </p:cNvPr>
              <p:cNvCxnSpPr/>
              <p:nvPr/>
            </p:nvCxnSpPr>
            <p:spPr bwMode="auto">
              <a:xfrm flipH="1">
                <a:off x="3750469" y="5553075"/>
                <a:ext cx="171450" cy="2238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108">
                <a:extLst>
                  <a:ext uri="{FF2B5EF4-FFF2-40B4-BE49-F238E27FC236}">
                    <a16:creationId xmlns:a16="http://schemas.microsoft.com/office/drawing/2014/main" id="{C999E603-11D2-4C9D-81A5-950C51230976}"/>
                  </a:ext>
                </a:extLst>
              </p:cNvPr>
              <p:cNvCxnSpPr/>
              <p:nvPr/>
            </p:nvCxnSpPr>
            <p:spPr bwMode="auto">
              <a:xfrm flipH="1">
                <a:off x="3786188" y="5595937"/>
                <a:ext cx="171450" cy="2238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C2F88A54-864F-4D62-9C90-E9F616F9F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04" y="2461021"/>
              <a:ext cx="295275" cy="117874"/>
            </a:xfrm>
            <a:custGeom>
              <a:avLst/>
              <a:gdLst>
                <a:gd name="T0" fmla="*/ 0 w 295275"/>
                <a:gd name="T1" fmla="*/ 117874 h 117874"/>
                <a:gd name="T2" fmla="*/ 138113 w 295275"/>
                <a:gd name="T3" fmla="*/ 25004 h 117874"/>
                <a:gd name="T4" fmla="*/ 295275 w 295275"/>
                <a:gd name="T5" fmla="*/ 13099 h 117874"/>
                <a:gd name="T6" fmla="*/ 0 60000 65536"/>
                <a:gd name="T7" fmla="*/ 0 60000 65536"/>
                <a:gd name="T8" fmla="*/ 0 60000 65536"/>
                <a:gd name="T9" fmla="*/ 0 w 295275"/>
                <a:gd name="T10" fmla="*/ 0 h 117874"/>
                <a:gd name="T11" fmla="*/ 295275 w 295275"/>
                <a:gd name="T12" fmla="*/ 117874 h 117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75" h="117874">
                  <a:moveTo>
                    <a:pt x="0" y="117874"/>
                  </a:moveTo>
                  <a:cubicBezTo>
                    <a:pt x="17859" y="102396"/>
                    <a:pt x="94060" y="38101"/>
                    <a:pt x="138113" y="25004"/>
                  </a:cubicBezTo>
                  <a:cubicBezTo>
                    <a:pt x="226219" y="0"/>
                    <a:pt x="269478" y="12305"/>
                    <a:pt x="295275" y="13099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b="1">
                <a:solidFill>
                  <a:srgbClr val="00457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46">
              <a:extLst>
                <a:ext uri="{FF2B5EF4-FFF2-40B4-BE49-F238E27FC236}">
                  <a16:creationId xmlns:a16="http://schemas.microsoft.com/office/drawing/2014/main" id="{21378E2D-1DFD-4385-8794-EC9D2F45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5325" y="2556986"/>
              <a:ext cx="363882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 b="0" dirty="0">
                  <a:solidFill>
                    <a:srgbClr val="FFFFFF"/>
                  </a:solidFill>
                  <a:cs typeface="Arial" panose="020B0604020202020204" pitchFamily="34" charset="0"/>
                </a:rPr>
                <a:t>Pgp</a:t>
              </a:r>
            </a:p>
          </p:txBody>
        </p:sp>
        <p:sp>
          <p:nvSpPr>
            <p:cNvPr id="41" name="TextBox 47">
              <a:extLst>
                <a:ext uri="{FF2B5EF4-FFF2-40B4-BE49-F238E27FC236}">
                  <a16:creationId xmlns:a16="http://schemas.microsoft.com/office/drawing/2014/main" id="{3629B402-4065-4676-B02B-D2FB34D82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0804" y="2708601"/>
              <a:ext cx="1342389" cy="35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900" b="0" i="1" dirty="0">
                  <a:solidFill>
                    <a:srgbClr val="4D4D4C"/>
                  </a:solidFill>
                  <a:cs typeface="Arial" panose="020B0604020202020204" pitchFamily="34" charset="0"/>
                </a:rPr>
                <a:t>Hücre dışı mesafe</a:t>
              </a:r>
              <a:endParaRPr lang="en-US" altLang="en-US" sz="900" b="0" i="1" dirty="0">
                <a:solidFill>
                  <a:srgbClr val="4D4D4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E94B2310-A723-45FF-9C7B-A53CBAB9F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2469" y="3639201"/>
              <a:ext cx="1116806" cy="37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900" b="0" i="1" dirty="0">
                  <a:solidFill>
                    <a:srgbClr val="4D4D4C"/>
                  </a:solidFill>
                  <a:cs typeface="Arial" panose="020B0604020202020204" pitchFamily="34" charset="0"/>
                </a:rPr>
                <a:t>Plazma membranı</a:t>
              </a:r>
              <a:endParaRPr lang="en-US" altLang="en-US" sz="900" b="0" i="1" dirty="0">
                <a:solidFill>
                  <a:srgbClr val="4D4D4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E3DB9901-0FCA-46A8-BE6A-D78FCEE59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8293" y="3708400"/>
              <a:ext cx="1202531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900" b="0" i="1" dirty="0">
                  <a:solidFill>
                    <a:srgbClr val="FFFFFF"/>
                  </a:solidFill>
                  <a:cs typeface="Arial" panose="020B0604020202020204" pitchFamily="34" charset="0"/>
                </a:rPr>
                <a:t>Sitoplazma</a:t>
              </a:r>
              <a:endParaRPr lang="en-US" altLang="en-US" sz="900" b="0" i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50">
              <a:extLst>
                <a:ext uri="{FF2B5EF4-FFF2-40B4-BE49-F238E27FC236}">
                  <a16:creationId xmlns:a16="http://schemas.microsoft.com/office/drawing/2014/main" id="{ED96FCA5-AAD2-4703-A2A1-40BC14781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224" y="2819400"/>
              <a:ext cx="507999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 b="0" dirty="0">
                  <a:solidFill>
                    <a:srgbClr val="FFFFFF"/>
                  </a:solidFill>
                  <a:cs typeface="Arial" panose="020B0604020202020204" pitchFamily="34" charset="0"/>
                </a:rPr>
                <a:t>GSH</a:t>
              </a:r>
            </a:p>
          </p:txBody>
        </p:sp>
        <p:sp>
          <p:nvSpPr>
            <p:cNvPr id="45" name="TextBox 51">
              <a:extLst>
                <a:ext uri="{FF2B5EF4-FFF2-40B4-BE49-F238E27FC236}">
                  <a16:creationId xmlns:a16="http://schemas.microsoft.com/office/drawing/2014/main" id="{B80ABC75-4B46-4E0A-992A-07EBCD238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364" y="3202305"/>
              <a:ext cx="7620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900" b="0" dirty="0">
                  <a:solidFill>
                    <a:srgbClr val="FFFFFF"/>
                  </a:solidFill>
                  <a:cs typeface="Arial" panose="020B0604020202020204" pitchFamily="34" charset="0"/>
                </a:rPr>
                <a:t>Aktif enzim</a:t>
              </a:r>
              <a:endParaRPr lang="en-US" altLang="en-US" sz="900" b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TextBox 52">
              <a:extLst>
                <a:ext uri="{FF2B5EF4-FFF2-40B4-BE49-F238E27FC236}">
                  <a16:creationId xmlns:a16="http://schemas.microsoft.com/office/drawing/2014/main" id="{1B486B30-B58D-47F8-9B68-F949044C2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0124" y="3790950"/>
              <a:ext cx="130556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900" b="0" dirty="0">
                  <a:solidFill>
                    <a:srgbClr val="FFFFFF"/>
                  </a:solidFill>
                  <a:cs typeface="Arial" panose="020B0604020202020204" pitchFamily="34" charset="0"/>
                </a:rPr>
                <a:t>Kalikeamisin türevi</a:t>
              </a:r>
              <a:endParaRPr lang="en-US" altLang="en-US" sz="900" b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53">
              <a:extLst>
                <a:ext uri="{FF2B5EF4-FFF2-40B4-BE49-F238E27FC236}">
                  <a16:creationId xmlns:a16="http://schemas.microsoft.com/office/drawing/2014/main" id="{8E5A586C-D9C6-4CC8-B4E8-453B42267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405" y="5675312"/>
              <a:ext cx="463549" cy="26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 b="0" dirty="0">
                  <a:solidFill>
                    <a:srgbClr val="FFFFFF"/>
                  </a:solidFill>
                  <a:cs typeface="Arial" panose="020B0604020202020204" pitchFamily="34" charset="0"/>
                </a:rPr>
                <a:t>pH~4</a:t>
              </a:r>
            </a:p>
          </p:txBody>
        </p:sp>
        <p:sp>
          <p:nvSpPr>
            <p:cNvPr id="48" name="TextBox 54">
              <a:extLst>
                <a:ext uri="{FF2B5EF4-FFF2-40B4-BE49-F238E27FC236}">
                  <a16:creationId xmlns:a16="http://schemas.microsoft.com/office/drawing/2014/main" id="{90E582D0-4620-4D26-AB5D-5ABEE0C7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7544" y="4866482"/>
              <a:ext cx="463549" cy="26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 b="0" dirty="0">
                  <a:solidFill>
                    <a:srgbClr val="FFFFFF"/>
                  </a:solidFill>
                  <a:cs typeface="Arial" panose="020B0604020202020204" pitchFamily="34" charset="0"/>
                </a:rPr>
                <a:t>pH~6</a:t>
              </a:r>
            </a:p>
          </p:txBody>
        </p:sp>
        <p:sp>
          <p:nvSpPr>
            <p:cNvPr id="49" name="TextBox 55">
              <a:extLst>
                <a:ext uri="{FF2B5EF4-FFF2-40B4-BE49-F238E27FC236}">
                  <a16:creationId xmlns:a16="http://schemas.microsoft.com/office/drawing/2014/main" id="{A0B34E81-DF4F-415F-B50B-B9C059222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775" y="2708600"/>
              <a:ext cx="355600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 b="0" dirty="0">
                  <a:solidFill>
                    <a:srgbClr val="FFFFFF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50" name="Straight Connector 60">
              <a:extLst>
                <a:ext uri="{FF2B5EF4-FFF2-40B4-BE49-F238E27FC236}">
                  <a16:creationId xmlns:a16="http://schemas.microsoft.com/office/drawing/2014/main" id="{AA3BC985-6399-4322-9311-70C2D1C17AF0}"/>
                </a:ext>
              </a:extLst>
            </p:cNvPr>
            <p:cNvCxnSpPr/>
            <p:nvPr/>
          </p:nvCxnSpPr>
          <p:spPr bwMode="auto">
            <a:xfrm flipH="1">
              <a:off x="3316520" y="5144370"/>
              <a:ext cx="50814" cy="7621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1" name="Straight Connector 61">
              <a:extLst>
                <a:ext uri="{FF2B5EF4-FFF2-40B4-BE49-F238E27FC236}">
                  <a16:creationId xmlns:a16="http://schemas.microsoft.com/office/drawing/2014/main" id="{3C8D8ECA-949D-4088-A4D5-7273A116A36F}"/>
                </a:ext>
              </a:extLst>
            </p:cNvPr>
            <p:cNvCxnSpPr/>
            <p:nvPr/>
          </p:nvCxnSpPr>
          <p:spPr bwMode="auto">
            <a:xfrm flipH="1">
              <a:off x="3422768" y="5206731"/>
              <a:ext cx="53123" cy="76217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2" name="Straight Connector 62">
              <a:extLst>
                <a:ext uri="{FF2B5EF4-FFF2-40B4-BE49-F238E27FC236}">
                  <a16:creationId xmlns:a16="http://schemas.microsoft.com/office/drawing/2014/main" id="{D3BF30AC-6EF5-445B-8174-5A5BC39F59B8}"/>
                </a:ext>
              </a:extLst>
            </p:cNvPr>
            <p:cNvCxnSpPr/>
            <p:nvPr/>
          </p:nvCxnSpPr>
          <p:spPr bwMode="auto">
            <a:xfrm flipH="1">
              <a:off x="3214892" y="5294496"/>
              <a:ext cx="53123" cy="76217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3" name="Straight Connector 63">
              <a:extLst>
                <a:ext uri="{FF2B5EF4-FFF2-40B4-BE49-F238E27FC236}">
                  <a16:creationId xmlns:a16="http://schemas.microsoft.com/office/drawing/2014/main" id="{02577326-2EF0-42BA-B833-D35C39E71FCE}"/>
                </a:ext>
              </a:extLst>
            </p:cNvPr>
            <p:cNvCxnSpPr/>
            <p:nvPr/>
          </p:nvCxnSpPr>
          <p:spPr bwMode="auto">
            <a:xfrm flipH="1">
              <a:off x="3288803" y="5303734"/>
              <a:ext cx="53123" cy="76217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4" name="Straight Connector 64">
              <a:extLst>
                <a:ext uri="{FF2B5EF4-FFF2-40B4-BE49-F238E27FC236}">
                  <a16:creationId xmlns:a16="http://schemas.microsoft.com/office/drawing/2014/main" id="{A2AE147E-079B-4696-8AA8-6CEC7D73ED8E}"/>
                </a:ext>
              </a:extLst>
            </p:cNvPr>
            <p:cNvCxnSpPr/>
            <p:nvPr/>
          </p:nvCxnSpPr>
          <p:spPr bwMode="auto">
            <a:xfrm flipH="1">
              <a:off x="3328068" y="5359165"/>
              <a:ext cx="50814" cy="76217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Straight Connector 65">
              <a:extLst>
                <a:ext uri="{FF2B5EF4-FFF2-40B4-BE49-F238E27FC236}">
                  <a16:creationId xmlns:a16="http://schemas.microsoft.com/office/drawing/2014/main" id="{75DA9FB6-7D5E-47FE-B65B-88F33AE11067}"/>
                </a:ext>
              </a:extLst>
            </p:cNvPr>
            <p:cNvCxnSpPr/>
            <p:nvPr/>
          </p:nvCxnSpPr>
          <p:spPr bwMode="auto">
            <a:xfrm flipH="1">
              <a:off x="2498874" y="5368404"/>
              <a:ext cx="53123" cy="76217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6" name="Straight Connector 66">
              <a:extLst>
                <a:ext uri="{FF2B5EF4-FFF2-40B4-BE49-F238E27FC236}">
                  <a16:creationId xmlns:a16="http://schemas.microsoft.com/office/drawing/2014/main" id="{A74DA71E-41B0-4E7C-ACA3-21D5017F330A}"/>
                </a:ext>
              </a:extLst>
            </p:cNvPr>
            <p:cNvCxnSpPr/>
            <p:nvPr/>
          </p:nvCxnSpPr>
          <p:spPr bwMode="auto">
            <a:xfrm flipH="1">
              <a:off x="2628219" y="5472335"/>
              <a:ext cx="50814" cy="7621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7" name="Straight Connector 67">
              <a:extLst>
                <a:ext uri="{FF2B5EF4-FFF2-40B4-BE49-F238E27FC236}">
                  <a16:creationId xmlns:a16="http://schemas.microsoft.com/office/drawing/2014/main" id="{435EEF28-1917-402C-9F28-A41DA1A0E71F}"/>
                </a:ext>
              </a:extLst>
            </p:cNvPr>
            <p:cNvCxnSpPr/>
            <p:nvPr/>
          </p:nvCxnSpPr>
          <p:spPr bwMode="auto">
            <a:xfrm flipH="1">
              <a:off x="2533519" y="5414596"/>
              <a:ext cx="80841" cy="120100"/>
            </a:xfrm>
            <a:prstGeom prst="line">
              <a:avLst/>
            </a:prstGeom>
            <a:solidFill>
              <a:schemeClr val="accent1"/>
            </a:solidFill>
            <a:ln w="76200" cap="rnd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58" name="Group 205">
              <a:extLst>
                <a:ext uri="{FF2B5EF4-FFF2-40B4-BE49-F238E27FC236}">
                  <a16:creationId xmlns:a16="http://schemas.microsoft.com/office/drawing/2014/main" id="{B6EE3525-2097-41C2-85B7-4150F6D6A4A6}"/>
                </a:ext>
              </a:extLst>
            </p:cNvPr>
            <p:cNvGrpSpPr/>
            <p:nvPr/>
          </p:nvGrpSpPr>
          <p:grpSpPr>
            <a:xfrm>
              <a:off x="4989830" y="4817111"/>
              <a:ext cx="876934" cy="1123090"/>
              <a:chOff x="4700906" y="4817111"/>
              <a:chExt cx="876934" cy="112309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4B0861CC-12AA-4552-A7F2-29F1E4C2D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055" y="5259509"/>
                <a:ext cx="236584" cy="92993"/>
              </a:xfrm>
              <a:custGeom>
                <a:avLst/>
                <a:gdLst/>
                <a:ahLst/>
                <a:cxnLst>
                  <a:cxn ang="0">
                    <a:pos x="122" y="27"/>
                  </a:cxn>
                  <a:cxn ang="0">
                    <a:pos x="104" y="3"/>
                  </a:cxn>
                  <a:cxn ang="0">
                    <a:pos x="48" y="22"/>
                  </a:cxn>
                  <a:cxn ang="0">
                    <a:pos x="8" y="30"/>
                  </a:cxn>
                  <a:cxn ang="0">
                    <a:pos x="18" y="49"/>
                  </a:cxn>
                  <a:cxn ang="0">
                    <a:pos x="66" y="39"/>
                  </a:cxn>
                  <a:cxn ang="0">
                    <a:pos x="97" y="27"/>
                  </a:cxn>
                  <a:cxn ang="0">
                    <a:pos x="122" y="27"/>
                  </a:cxn>
                </a:cxnLst>
                <a:rect l="0" t="0" r="r" b="b"/>
                <a:pathLst>
                  <a:path w="134" h="53">
                    <a:moveTo>
                      <a:pt x="122" y="27"/>
                    </a:moveTo>
                    <a:cubicBezTo>
                      <a:pt x="134" y="33"/>
                      <a:pt x="114" y="6"/>
                      <a:pt x="104" y="3"/>
                    </a:cubicBezTo>
                    <a:cubicBezTo>
                      <a:pt x="94" y="0"/>
                      <a:pt x="57" y="19"/>
                      <a:pt x="48" y="22"/>
                    </a:cubicBezTo>
                    <a:cubicBezTo>
                      <a:pt x="38" y="25"/>
                      <a:pt x="16" y="37"/>
                      <a:pt x="8" y="30"/>
                    </a:cubicBezTo>
                    <a:cubicBezTo>
                      <a:pt x="0" y="22"/>
                      <a:pt x="7" y="46"/>
                      <a:pt x="18" y="49"/>
                    </a:cubicBezTo>
                    <a:cubicBezTo>
                      <a:pt x="29" y="53"/>
                      <a:pt x="59" y="42"/>
                      <a:pt x="66" y="39"/>
                    </a:cubicBezTo>
                    <a:cubicBezTo>
                      <a:pt x="72" y="37"/>
                      <a:pt x="88" y="28"/>
                      <a:pt x="97" y="27"/>
                    </a:cubicBezTo>
                    <a:cubicBezTo>
                      <a:pt x="106" y="25"/>
                      <a:pt x="114" y="23"/>
                      <a:pt x="122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424D9796-2250-40D4-BA5E-6E1CD20F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678" y="5170620"/>
                <a:ext cx="246841" cy="92993"/>
              </a:xfrm>
              <a:custGeom>
                <a:avLst/>
                <a:gdLst/>
                <a:ahLst/>
                <a:cxnLst>
                  <a:cxn ang="0">
                    <a:pos x="127" y="27"/>
                  </a:cxn>
                  <a:cxn ang="0">
                    <a:pos x="109" y="3"/>
                  </a:cxn>
                  <a:cxn ang="0">
                    <a:pos x="50" y="22"/>
                  </a:cxn>
                  <a:cxn ang="0">
                    <a:pos x="9" y="30"/>
                  </a:cxn>
                  <a:cxn ang="0">
                    <a:pos x="18" y="49"/>
                  </a:cxn>
                  <a:cxn ang="0">
                    <a:pos x="69" y="39"/>
                  </a:cxn>
                  <a:cxn ang="0">
                    <a:pos x="101" y="27"/>
                  </a:cxn>
                  <a:cxn ang="0">
                    <a:pos x="127" y="27"/>
                  </a:cxn>
                </a:cxnLst>
                <a:rect l="0" t="0" r="r" b="b"/>
                <a:pathLst>
                  <a:path w="140" h="53">
                    <a:moveTo>
                      <a:pt x="127" y="27"/>
                    </a:moveTo>
                    <a:cubicBezTo>
                      <a:pt x="140" y="33"/>
                      <a:pt x="119" y="6"/>
                      <a:pt x="109" y="3"/>
                    </a:cubicBezTo>
                    <a:cubicBezTo>
                      <a:pt x="98" y="0"/>
                      <a:pt x="60" y="19"/>
                      <a:pt x="50" y="22"/>
                    </a:cubicBezTo>
                    <a:cubicBezTo>
                      <a:pt x="40" y="25"/>
                      <a:pt x="17" y="37"/>
                      <a:pt x="9" y="30"/>
                    </a:cubicBezTo>
                    <a:cubicBezTo>
                      <a:pt x="0" y="22"/>
                      <a:pt x="7" y="45"/>
                      <a:pt x="18" y="49"/>
                    </a:cubicBezTo>
                    <a:cubicBezTo>
                      <a:pt x="30" y="53"/>
                      <a:pt x="62" y="42"/>
                      <a:pt x="69" y="39"/>
                    </a:cubicBezTo>
                    <a:cubicBezTo>
                      <a:pt x="75" y="37"/>
                      <a:pt x="92" y="28"/>
                      <a:pt x="101" y="27"/>
                    </a:cubicBezTo>
                    <a:cubicBezTo>
                      <a:pt x="111" y="25"/>
                      <a:pt x="119" y="23"/>
                      <a:pt x="127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0" name="Freeform 7">
                <a:extLst>
                  <a:ext uri="{FF2B5EF4-FFF2-40B4-BE49-F238E27FC236}">
                    <a16:creationId xmlns:a16="http://schemas.microsoft.com/office/drawing/2014/main" id="{FB3DACA7-3BCC-4D02-B6A2-BDD4DFC0A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488" y="5035233"/>
                <a:ext cx="246157" cy="93677"/>
              </a:xfrm>
              <a:custGeom>
                <a:avLst/>
                <a:gdLst/>
                <a:ahLst/>
                <a:cxnLst>
                  <a:cxn ang="0">
                    <a:pos x="132" y="27"/>
                  </a:cxn>
                  <a:cxn ang="0">
                    <a:pos x="113" y="3"/>
                  </a:cxn>
                  <a:cxn ang="0">
                    <a:pos x="52" y="23"/>
                  </a:cxn>
                  <a:cxn ang="0">
                    <a:pos x="9" y="30"/>
                  </a:cxn>
                  <a:cxn ang="0">
                    <a:pos x="19" y="49"/>
                  </a:cxn>
                  <a:cxn ang="0">
                    <a:pos x="72" y="39"/>
                  </a:cxn>
                  <a:cxn ang="0">
                    <a:pos x="105" y="27"/>
                  </a:cxn>
                  <a:cxn ang="0">
                    <a:pos x="132" y="27"/>
                  </a:cxn>
                </a:cxnLst>
                <a:rect l="0" t="0" r="r" b="b"/>
                <a:pathLst>
                  <a:path w="146" h="53">
                    <a:moveTo>
                      <a:pt x="132" y="27"/>
                    </a:moveTo>
                    <a:cubicBezTo>
                      <a:pt x="146" y="33"/>
                      <a:pt x="124" y="6"/>
                      <a:pt x="113" y="3"/>
                    </a:cubicBezTo>
                    <a:cubicBezTo>
                      <a:pt x="102" y="0"/>
                      <a:pt x="62" y="20"/>
                      <a:pt x="52" y="23"/>
                    </a:cubicBezTo>
                    <a:cubicBezTo>
                      <a:pt x="41" y="25"/>
                      <a:pt x="17" y="38"/>
                      <a:pt x="9" y="30"/>
                    </a:cubicBezTo>
                    <a:cubicBezTo>
                      <a:pt x="0" y="22"/>
                      <a:pt x="7" y="46"/>
                      <a:pt x="19" y="49"/>
                    </a:cubicBezTo>
                    <a:cubicBezTo>
                      <a:pt x="31" y="53"/>
                      <a:pt x="64" y="42"/>
                      <a:pt x="72" y="39"/>
                    </a:cubicBezTo>
                    <a:cubicBezTo>
                      <a:pt x="78" y="37"/>
                      <a:pt x="95" y="29"/>
                      <a:pt x="105" y="27"/>
                    </a:cubicBezTo>
                    <a:cubicBezTo>
                      <a:pt x="115" y="25"/>
                      <a:pt x="123" y="23"/>
                      <a:pt x="132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A8B87035-B04C-404B-95E3-51AB2EAA7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906" y="4944292"/>
                <a:ext cx="252995" cy="92993"/>
              </a:xfrm>
              <a:custGeom>
                <a:avLst/>
                <a:gdLst/>
                <a:ahLst/>
                <a:cxnLst>
                  <a:cxn ang="0">
                    <a:pos x="132" y="27"/>
                  </a:cxn>
                  <a:cxn ang="0">
                    <a:pos x="113" y="3"/>
                  </a:cxn>
                  <a:cxn ang="0">
                    <a:pos x="52" y="22"/>
                  </a:cxn>
                  <a:cxn ang="0">
                    <a:pos x="9" y="30"/>
                  </a:cxn>
                  <a:cxn ang="0">
                    <a:pos x="19" y="49"/>
                  </a:cxn>
                  <a:cxn ang="0">
                    <a:pos x="72" y="39"/>
                  </a:cxn>
                  <a:cxn ang="0">
                    <a:pos x="105" y="27"/>
                  </a:cxn>
                  <a:cxn ang="0">
                    <a:pos x="132" y="27"/>
                  </a:cxn>
                </a:cxnLst>
                <a:rect l="0" t="0" r="r" b="b"/>
                <a:pathLst>
                  <a:path w="146" h="53">
                    <a:moveTo>
                      <a:pt x="132" y="27"/>
                    </a:moveTo>
                    <a:cubicBezTo>
                      <a:pt x="146" y="33"/>
                      <a:pt x="124" y="6"/>
                      <a:pt x="113" y="3"/>
                    </a:cubicBezTo>
                    <a:cubicBezTo>
                      <a:pt x="102" y="0"/>
                      <a:pt x="62" y="19"/>
                      <a:pt x="52" y="22"/>
                    </a:cubicBezTo>
                    <a:cubicBezTo>
                      <a:pt x="41" y="25"/>
                      <a:pt x="17" y="38"/>
                      <a:pt x="9" y="30"/>
                    </a:cubicBezTo>
                    <a:cubicBezTo>
                      <a:pt x="0" y="22"/>
                      <a:pt x="7" y="46"/>
                      <a:pt x="19" y="49"/>
                    </a:cubicBezTo>
                    <a:cubicBezTo>
                      <a:pt x="31" y="53"/>
                      <a:pt x="64" y="42"/>
                      <a:pt x="72" y="39"/>
                    </a:cubicBezTo>
                    <a:cubicBezTo>
                      <a:pt x="78" y="37"/>
                      <a:pt x="95" y="28"/>
                      <a:pt x="105" y="27"/>
                    </a:cubicBezTo>
                    <a:cubicBezTo>
                      <a:pt x="115" y="25"/>
                      <a:pt x="123" y="23"/>
                      <a:pt x="132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7F64EE76-6496-4874-A40E-69880F4C4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946" y="5410966"/>
                <a:ext cx="250259" cy="93677"/>
              </a:xfrm>
              <a:custGeom>
                <a:avLst/>
                <a:gdLst/>
                <a:ahLst/>
                <a:cxnLst>
                  <a:cxn ang="0">
                    <a:pos x="129" y="27"/>
                  </a:cxn>
                  <a:cxn ang="0">
                    <a:pos x="110" y="3"/>
                  </a:cxn>
                  <a:cxn ang="0">
                    <a:pos x="50" y="22"/>
                  </a:cxn>
                  <a:cxn ang="0">
                    <a:pos x="8" y="29"/>
                  </a:cxn>
                  <a:cxn ang="0">
                    <a:pos x="18" y="49"/>
                  </a:cxn>
                  <a:cxn ang="0">
                    <a:pos x="70" y="38"/>
                  </a:cxn>
                  <a:cxn ang="0">
                    <a:pos x="103" y="26"/>
                  </a:cxn>
                  <a:cxn ang="0">
                    <a:pos x="129" y="27"/>
                  </a:cxn>
                </a:cxnLst>
                <a:rect l="0" t="0" r="r" b="b"/>
                <a:pathLst>
                  <a:path w="142" h="53">
                    <a:moveTo>
                      <a:pt x="129" y="27"/>
                    </a:moveTo>
                    <a:cubicBezTo>
                      <a:pt x="142" y="33"/>
                      <a:pt x="121" y="6"/>
                      <a:pt x="110" y="3"/>
                    </a:cubicBezTo>
                    <a:cubicBezTo>
                      <a:pt x="99" y="0"/>
                      <a:pt x="60" y="19"/>
                      <a:pt x="50" y="22"/>
                    </a:cubicBezTo>
                    <a:cubicBezTo>
                      <a:pt x="40" y="25"/>
                      <a:pt x="17" y="37"/>
                      <a:pt x="8" y="29"/>
                    </a:cubicBezTo>
                    <a:cubicBezTo>
                      <a:pt x="0" y="21"/>
                      <a:pt x="7" y="45"/>
                      <a:pt x="18" y="49"/>
                    </a:cubicBezTo>
                    <a:cubicBezTo>
                      <a:pt x="30" y="53"/>
                      <a:pt x="63" y="41"/>
                      <a:pt x="70" y="38"/>
                    </a:cubicBezTo>
                    <a:cubicBezTo>
                      <a:pt x="76" y="36"/>
                      <a:pt x="93" y="28"/>
                      <a:pt x="103" y="26"/>
                    </a:cubicBezTo>
                    <a:cubicBezTo>
                      <a:pt x="112" y="24"/>
                      <a:pt x="120" y="23"/>
                      <a:pt x="129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3" name="Freeform 10">
                <a:extLst>
                  <a:ext uri="{FF2B5EF4-FFF2-40B4-BE49-F238E27FC236}">
                    <a16:creationId xmlns:a16="http://schemas.microsoft.com/office/drawing/2014/main" id="{2810DEF9-E842-4046-9607-E7551A086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758" y="5486862"/>
                <a:ext cx="253679" cy="91625"/>
              </a:xfrm>
              <a:custGeom>
                <a:avLst/>
                <a:gdLst/>
                <a:ahLst/>
                <a:cxnLst>
                  <a:cxn ang="0">
                    <a:pos x="130" y="26"/>
                  </a:cxn>
                  <a:cxn ang="0">
                    <a:pos x="111" y="2"/>
                  </a:cxn>
                  <a:cxn ang="0">
                    <a:pos x="51" y="22"/>
                  </a:cxn>
                  <a:cxn ang="0">
                    <a:pos x="8" y="29"/>
                  </a:cxn>
                  <a:cxn ang="0">
                    <a:pos x="19" y="48"/>
                  </a:cxn>
                  <a:cxn ang="0">
                    <a:pos x="71" y="38"/>
                  </a:cxn>
                  <a:cxn ang="0">
                    <a:pos x="104" y="26"/>
                  </a:cxn>
                  <a:cxn ang="0">
                    <a:pos x="130" y="26"/>
                  </a:cxn>
                </a:cxnLst>
                <a:rect l="0" t="0" r="r" b="b"/>
                <a:pathLst>
                  <a:path w="144" h="52">
                    <a:moveTo>
                      <a:pt x="130" y="26"/>
                    </a:moveTo>
                    <a:cubicBezTo>
                      <a:pt x="144" y="32"/>
                      <a:pt x="122" y="5"/>
                      <a:pt x="111" y="2"/>
                    </a:cubicBezTo>
                    <a:cubicBezTo>
                      <a:pt x="100" y="0"/>
                      <a:pt x="61" y="19"/>
                      <a:pt x="51" y="22"/>
                    </a:cubicBezTo>
                    <a:cubicBezTo>
                      <a:pt x="41" y="25"/>
                      <a:pt x="17" y="37"/>
                      <a:pt x="8" y="29"/>
                    </a:cubicBezTo>
                    <a:cubicBezTo>
                      <a:pt x="0" y="21"/>
                      <a:pt x="7" y="45"/>
                      <a:pt x="19" y="48"/>
                    </a:cubicBezTo>
                    <a:cubicBezTo>
                      <a:pt x="30" y="52"/>
                      <a:pt x="63" y="41"/>
                      <a:pt x="71" y="38"/>
                    </a:cubicBezTo>
                    <a:cubicBezTo>
                      <a:pt x="77" y="36"/>
                      <a:pt x="94" y="28"/>
                      <a:pt x="104" y="26"/>
                    </a:cubicBezTo>
                    <a:cubicBezTo>
                      <a:pt x="114" y="24"/>
                      <a:pt x="122" y="22"/>
                      <a:pt x="130" y="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4" name="Freeform 11">
                <a:extLst>
                  <a:ext uri="{FF2B5EF4-FFF2-40B4-BE49-F238E27FC236}">
                    <a16:creationId xmlns:a16="http://schemas.microsoft.com/office/drawing/2014/main" id="{985E4FF2-06E1-4E27-9AC9-48A84248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879" y="5638659"/>
                <a:ext cx="264619" cy="92993"/>
              </a:xfrm>
              <a:custGeom>
                <a:avLst/>
                <a:gdLst/>
                <a:ahLst/>
                <a:cxnLst>
                  <a:cxn ang="0">
                    <a:pos x="136" y="27"/>
                  </a:cxn>
                  <a:cxn ang="0">
                    <a:pos x="117" y="3"/>
                  </a:cxn>
                  <a:cxn ang="0">
                    <a:pos x="53" y="22"/>
                  </a:cxn>
                  <a:cxn ang="0">
                    <a:pos x="9" y="29"/>
                  </a:cxn>
                  <a:cxn ang="0">
                    <a:pos x="20" y="49"/>
                  </a:cxn>
                  <a:cxn ang="0">
                    <a:pos x="74" y="39"/>
                  </a:cxn>
                  <a:cxn ang="0">
                    <a:pos x="109" y="26"/>
                  </a:cxn>
                  <a:cxn ang="0">
                    <a:pos x="136" y="27"/>
                  </a:cxn>
                </a:cxnLst>
                <a:rect l="0" t="0" r="r" b="b"/>
                <a:pathLst>
                  <a:path w="150" h="53">
                    <a:moveTo>
                      <a:pt x="136" y="27"/>
                    </a:moveTo>
                    <a:cubicBezTo>
                      <a:pt x="150" y="33"/>
                      <a:pt x="128" y="6"/>
                      <a:pt x="117" y="3"/>
                    </a:cubicBezTo>
                    <a:cubicBezTo>
                      <a:pt x="105" y="0"/>
                      <a:pt x="64" y="19"/>
                      <a:pt x="53" y="22"/>
                    </a:cubicBezTo>
                    <a:cubicBezTo>
                      <a:pt x="43" y="25"/>
                      <a:pt x="18" y="37"/>
                      <a:pt x="9" y="29"/>
                    </a:cubicBezTo>
                    <a:cubicBezTo>
                      <a:pt x="0" y="22"/>
                      <a:pt x="7" y="45"/>
                      <a:pt x="20" y="49"/>
                    </a:cubicBezTo>
                    <a:cubicBezTo>
                      <a:pt x="32" y="53"/>
                      <a:pt x="67" y="42"/>
                      <a:pt x="74" y="39"/>
                    </a:cubicBezTo>
                    <a:cubicBezTo>
                      <a:pt x="81" y="36"/>
                      <a:pt x="98" y="28"/>
                      <a:pt x="109" y="26"/>
                    </a:cubicBezTo>
                    <a:cubicBezTo>
                      <a:pt x="119" y="25"/>
                      <a:pt x="127" y="23"/>
                      <a:pt x="136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5" name="Freeform 12">
                <a:extLst>
                  <a:ext uri="{FF2B5EF4-FFF2-40B4-BE49-F238E27FC236}">
                    <a16:creationId xmlns:a16="http://schemas.microsoft.com/office/drawing/2014/main" id="{7A9E2EC6-FF16-4F9A-9585-D401A217D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221" y="5703275"/>
                <a:ext cx="264619" cy="91625"/>
              </a:xfrm>
              <a:custGeom>
                <a:avLst/>
                <a:gdLst/>
                <a:ahLst/>
                <a:cxnLst>
                  <a:cxn ang="0">
                    <a:pos x="136" y="26"/>
                  </a:cxn>
                  <a:cxn ang="0">
                    <a:pos x="116" y="2"/>
                  </a:cxn>
                  <a:cxn ang="0">
                    <a:pos x="53" y="22"/>
                  </a:cxn>
                  <a:cxn ang="0">
                    <a:pos x="9" y="29"/>
                  </a:cxn>
                  <a:cxn ang="0">
                    <a:pos x="19" y="48"/>
                  </a:cxn>
                  <a:cxn ang="0">
                    <a:pos x="74" y="38"/>
                  </a:cxn>
                  <a:cxn ang="0">
                    <a:pos x="108" y="26"/>
                  </a:cxn>
                  <a:cxn ang="0">
                    <a:pos x="136" y="26"/>
                  </a:cxn>
                </a:cxnLst>
                <a:rect l="0" t="0" r="r" b="b"/>
                <a:pathLst>
                  <a:path w="150" h="52">
                    <a:moveTo>
                      <a:pt x="136" y="26"/>
                    </a:moveTo>
                    <a:cubicBezTo>
                      <a:pt x="150" y="32"/>
                      <a:pt x="128" y="5"/>
                      <a:pt x="116" y="2"/>
                    </a:cubicBezTo>
                    <a:cubicBezTo>
                      <a:pt x="105" y="0"/>
                      <a:pt x="64" y="19"/>
                      <a:pt x="53" y="22"/>
                    </a:cubicBezTo>
                    <a:cubicBezTo>
                      <a:pt x="43" y="25"/>
                      <a:pt x="18" y="37"/>
                      <a:pt x="9" y="29"/>
                    </a:cubicBezTo>
                    <a:cubicBezTo>
                      <a:pt x="0" y="21"/>
                      <a:pt x="7" y="45"/>
                      <a:pt x="19" y="48"/>
                    </a:cubicBezTo>
                    <a:cubicBezTo>
                      <a:pt x="32" y="52"/>
                      <a:pt x="66" y="41"/>
                      <a:pt x="74" y="38"/>
                    </a:cubicBezTo>
                    <a:cubicBezTo>
                      <a:pt x="80" y="36"/>
                      <a:pt x="98" y="28"/>
                      <a:pt x="108" y="26"/>
                    </a:cubicBezTo>
                    <a:cubicBezTo>
                      <a:pt x="119" y="24"/>
                      <a:pt x="127" y="22"/>
                      <a:pt x="136" y="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6" name="Freeform 13">
                <a:extLst>
                  <a:ext uri="{FF2B5EF4-FFF2-40B4-BE49-F238E27FC236}">
                    <a16:creationId xmlns:a16="http://schemas.microsoft.com/office/drawing/2014/main" id="{944CB948-094C-45A1-BEB2-EDBA61A19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027" y="4817111"/>
                <a:ext cx="74531" cy="29402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7"/>
                  </a:cxn>
                  <a:cxn ang="0">
                    <a:pos x="4" y="140"/>
                  </a:cxn>
                  <a:cxn ang="0">
                    <a:pos x="20" y="167"/>
                  </a:cxn>
                  <a:cxn ang="0">
                    <a:pos x="18" y="133"/>
                  </a:cxn>
                  <a:cxn ang="0">
                    <a:pos x="38" y="65"/>
                  </a:cxn>
                  <a:cxn ang="0">
                    <a:pos x="38" y="22"/>
                  </a:cxn>
                  <a:cxn ang="0">
                    <a:pos x="17" y="0"/>
                  </a:cxn>
                </a:cxnLst>
                <a:rect l="0" t="0" r="r" b="b"/>
                <a:pathLst>
                  <a:path w="42" h="167">
                    <a:moveTo>
                      <a:pt x="17" y="0"/>
                    </a:moveTo>
                    <a:cubicBezTo>
                      <a:pt x="20" y="11"/>
                      <a:pt x="17" y="67"/>
                      <a:pt x="12" y="87"/>
                    </a:cubicBezTo>
                    <a:cubicBezTo>
                      <a:pt x="9" y="100"/>
                      <a:pt x="0" y="126"/>
                      <a:pt x="4" y="140"/>
                    </a:cubicBezTo>
                    <a:cubicBezTo>
                      <a:pt x="7" y="154"/>
                      <a:pt x="20" y="167"/>
                      <a:pt x="20" y="167"/>
                    </a:cubicBezTo>
                    <a:cubicBezTo>
                      <a:pt x="17" y="151"/>
                      <a:pt x="16" y="144"/>
                      <a:pt x="18" y="133"/>
                    </a:cubicBezTo>
                    <a:cubicBezTo>
                      <a:pt x="20" y="121"/>
                      <a:pt x="34" y="85"/>
                      <a:pt x="38" y="65"/>
                    </a:cubicBezTo>
                    <a:cubicBezTo>
                      <a:pt x="42" y="47"/>
                      <a:pt x="39" y="28"/>
                      <a:pt x="38" y="22"/>
                    </a:cubicBezTo>
                    <a:cubicBezTo>
                      <a:pt x="37" y="17"/>
                      <a:pt x="17" y="0"/>
                      <a:pt x="1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7" name="Freeform 14">
                <a:extLst>
                  <a:ext uri="{FF2B5EF4-FFF2-40B4-BE49-F238E27FC236}">
                    <a16:creationId xmlns:a16="http://schemas.microsoft.com/office/drawing/2014/main" id="{8DA5BBC0-C608-4430-B919-BABA302E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848" y="4950104"/>
                <a:ext cx="72480" cy="291628"/>
              </a:xfrm>
              <a:custGeom>
                <a:avLst/>
                <a:gdLst>
                  <a:gd name="connsiteX0" fmla="*/ 4146 w 10000"/>
                  <a:gd name="connsiteY0" fmla="*/ 0 h 10000"/>
                  <a:gd name="connsiteX1" fmla="*/ 2927 w 10000"/>
                  <a:gd name="connsiteY1" fmla="*/ 5210 h 10000"/>
                  <a:gd name="connsiteX2" fmla="*/ 732 w 10000"/>
                  <a:gd name="connsiteY2" fmla="*/ 8383 h 10000"/>
                  <a:gd name="connsiteX3" fmla="*/ 4878 w 10000"/>
                  <a:gd name="connsiteY3" fmla="*/ 10000 h 10000"/>
                  <a:gd name="connsiteX4" fmla="*/ 4390 w 10000"/>
                  <a:gd name="connsiteY4" fmla="*/ 7964 h 10000"/>
                  <a:gd name="connsiteX5" fmla="*/ 9268 w 10000"/>
                  <a:gd name="connsiteY5" fmla="*/ 3832 h 10000"/>
                  <a:gd name="connsiteX6" fmla="*/ 9268 w 10000"/>
                  <a:gd name="connsiteY6" fmla="*/ 1317 h 10000"/>
                  <a:gd name="connsiteX7" fmla="*/ 4146 w 10000"/>
                  <a:gd name="connsiteY7" fmla="*/ 0 h 10000"/>
                  <a:gd name="connsiteX0" fmla="*/ 4146 w 10000"/>
                  <a:gd name="connsiteY0" fmla="*/ 0 h 10000"/>
                  <a:gd name="connsiteX1" fmla="*/ 2927 w 10000"/>
                  <a:gd name="connsiteY1" fmla="*/ 5210 h 10000"/>
                  <a:gd name="connsiteX2" fmla="*/ 732 w 10000"/>
                  <a:gd name="connsiteY2" fmla="*/ 8383 h 10000"/>
                  <a:gd name="connsiteX3" fmla="*/ 4878 w 10000"/>
                  <a:gd name="connsiteY3" fmla="*/ 10000 h 10000"/>
                  <a:gd name="connsiteX4" fmla="*/ 4390 w 10000"/>
                  <a:gd name="connsiteY4" fmla="*/ 7964 h 10000"/>
                  <a:gd name="connsiteX5" fmla="*/ 9268 w 10000"/>
                  <a:gd name="connsiteY5" fmla="*/ 3832 h 10000"/>
                  <a:gd name="connsiteX6" fmla="*/ 9693 w 10000"/>
                  <a:gd name="connsiteY6" fmla="*/ 1247 h 10000"/>
                  <a:gd name="connsiteX7" fmla="*/ 4146 w 10000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4146" y="0"/>
                    </a:moveTo>
                    <a:cubicBezTo>
                      <a:pt x="4878" y="659"/>
                      <a:pt x="4146" y="4012"/>
                      <a:pt x="2927" y="5210"/>
                    </a:cubicBezTo>
                    <a:cubicBezTo>
                      <a:pt x="1951" y="5988"/>
                      <a:pt x="0" y="7545"/>
                      <a:pt x="732" y="8383"/>
                    </a:cubicBezTo>
                    <a:cubicBezTo>
                      <a:pt x="1707" y="9222"/>
                      <a:pt x="4878" y="10000"/>
                      <a:pt x="4878" y="10000"/>
                    </a:cubicBezTo>
                    <a:cubicBezTo>
                      <a:pt x="4146" y="9042"/>
                      <a:pt x="3902" y="8563"/>
                      <a:pt x="4390" y="7964"/>
                    </a:cubicBezTo>
                    <a:cubicBezTo>
                      <a:pt x="4878" y="7246"/>
                      <a:pt x="8049" y="5090"/>
                      <a:pt x="9268" y="3832"/>
                    </a:cubicBezTo>
                    <a:cubicBezTo>
                      <a:pt x="10000" y="2814"/>
                      <a:pt x="9937" y="1607"/>
                      <a:pt x="9693" y="1247"/>
                    </a:cubicBezTo>
                    <a:cubicBezTo>
                      <a:pt x="8780" y="501"/>
                      <a:pt x="4146" y="0"/>
                      <a:pt x="41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8" name="Freeform 15">
                <a:extLst>
                  <a:ext uri="{FF2B5EF4-FFF2-40B4-BE49-F238E27FC236}">
                    <a16:creationId xmlns:a16="http://schemas.microsoft.com/office/drawing/2014/main" id="{9A83F3FF-F0B1-4240-9D86-CB071B25C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277" y="5040703"/>
                <a:ext cx="74531" cy="294021"/>
              </a:xfrm>
              <a:custGeom>
                <a:avLst/>
                <a:gdLst>
                  <a:gd name="connsiteX0" fmla="*/ 4048 w 10000"/>
                  <a:gd name="connsiteY0" fmla="*/ 0 h 10000"/>
                  <a:gd name="connsiteX1" fmla="*/ 2857 w 10000"/>
                  <a:gd name="connsiteY1" fmla="*/ 5210 h 10000"/>
                  <a:gd name="connsiteX2" fmla="*/ 952 w 10000"/>
                  <a:gd name="connsiteY2" fmla="*/ 8383 h 10000"/>
                  <a:gd name="connsiteX3" fmla="*/ 4762 w 10000"/>
                  <a:gd name="connsiteY3" fmla="*/ 10000 h 10000"/>
                  <a:gd name="connsiteX4" fmla="*/ 4286 w 10000"/>
                  <a:gd name="connsiteY4" fmla="*/ 7964 h 10000"/>
                  <a:gd name="connsiteX5" fmla="*/ 9048 w 10000"/>
                  <a:gd name="connsiteY5" fmla="*/ 3832 h 10000"/>
                  <a:gd name="connsiteX6" fmla="*/ 9598 w 10000"/>
                  <a:gd name="connsiteY6" fmla="*/ 1212 h 10000"/>
                  <a:gd name="connsiteX7" fmla="*/ 4048 w 10000"/>
                  <a:gd name="connsiteY7" fmla="*/ 0 h 10000"/>
                  <a:gd name="connsiteX0" fmla="*/ 4048 w 10000"/>
                  <a:gd name="connsiteY0" fmla="*/ 0 h 10000"/>
                  <a:gd name="connsiteX1" fmla="*/ 2857 w 10000"/>
                  <a:gd name="connsiteY1" fmla="*/ 5210 h 10000"/>
                  <a:gd name="connsiteX2" fmla="*/ 952 w 10000"/>
                  <a:gd name="connsiteY2" fmla="*/ 8383 h 10000"/>
                  <a:gd name="connsiteX3" fmla="*/ 4762 w 10000"/>
                  <a:gd name="connsiteY3" fmla="*/ 10000 h 10000"/>
                  <a:gd name="connsiteX4" fmla="*/ 4286 w 10000"/>
                  <a:gd name="connsiteY4" fmla="*/ 7964 h 10000"/>
                  <a:gd name="connsiteX5" fmla="*/ 9048 w 10000"/>
                  <a:gd name="connsiteY5" fmla="*/ 3832 h 10000"/>
                  <a:gd name="connsiteX6" fmla="*/ 9598 w 10000"/>
                  <a:gd name="connsiteY6" fmla="*/ 1212 h 10000"/>
                  <a:gd name="connsiteX7" fmla="*/ 4048 w 10000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4048" y="0"/>
                    </a:moveTo>
                    <a:cubicBezTo>
                      <a:pt x="4762" y="659"/>
                      <a:pt x="4048" y="4012"/>
                      <a:pt x="2857" y="5210"/>
                    </a:cubicBezTo>
                    <a:cubicBezTo>
                      <a:pt x="2143" y="5988"/>
                      <a:pt x="0" y="7545"/>
                      <a:pt x="952" y="8383"/>
                    </a:cubicBezTo>
                    <a:cubicBezTo>
                      <a:pt x="1667" y="9222"/>
                      <a:pt x="4762" y="10000"/>
                      <a:pt x="4762" y="10000"/>
                    </a:cubicBezTo>
                    <a:cubicBezTo>
                      <a:pt x="4048" y="9042"/>
                      <a:pt x="4048" y="8563"/>
                      <a:pt x="4286" y="7964"/>
                    </a:cubicBezTo>
                    <a:cubicBezTo>
                      <a:pt x="4762" y="7246"/>
                      <a:pt x="8095" y="5090"/>
                      <a:pt x="9048" y="3832"/>
                    </a:cubicBezTo>
                    <a:cubicBezTo>
                      <a:pt x="10000" y="2814"/>
                      <a:pt x="9836" y="1572"/>
                      <a:pt x="9598" y="1212"/>
                    </a:cubicBezTo>
                    <a:cubicBezTo>
                      <a:pt x="8534" y="469"/>
                      <a:pt x="4048" y="0"/>
                      <a:pt x="404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9" name="Freeform 16">
                <a:extLst>
                  <a:ext uri="{FF2B5EF4-FFF2-40B4-BE49-F238E27FC236}">
                    <a16:creationId xmlns:a16="http://schemas.microsoft.com/office/drawing/2014/main" id="{0A1111A3-0BB6-490A-866B-7CCED0C02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330" y="5181903"/>
                <a:ext cx="73847" cy="29402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7"/>
                  </a:cxn>
                  <a:cxn ang="0">
                    <a:pos x="4" y="140"/>
                  </a:cxn>
                  <a:cxn ang="0">
                    <a:pos x="20" y="167"/>
                  </a:cxn>
                  <a:cxn ang="0">
                    <a:pos x="18" y="133"/>
                  </a:cxn>
                  <a:cxn ang="0">
                    <a:pos x="38" y="64"/>
                  </a:cxn>
                  <a:cxn ang="0">
                    <a:pos x="38" y="22"/>
                  </a:cxn>
                  <a:cxn ang="0">
                    <a:pos x="17" y="0"/>
                  </a:cxn>
                </a:cxnLst>
                <a:rect l="0" t="0" r="r" b="b"/>
                <a:pathLst>
                  <a:path w="42" h="167">
                    <a:moveTo>
                      <a:pt x="17" y="0"/>
                    </a:moveTo>
                    <a:cubicBezTo>
                      <a:pt x="21" y="11"/>
                      <a:pt x="18" y="66"/>
                      <a:pt x="12" y="87"/>
                    </a:cubicBezTo>
                    <a:cubicBezTo>
                      <a:pt x="9" y="100"/>
                      <a:pt x="0" y="126"/>
                      <a:pt x="4" y="140"/>
                    </a:cubicBezTo>
                    <a:cubicBezTo>
                      <a:pt x="8" y="154"/>
                      <a:pt x="20" y="167"/>
                      <a:pt x="20" y="167"/>
                    </a:cubicBezTo>
                    <a:cubicBezTo>
                      <a:pt x="18" y="151"/>
                      <a:pt x="17" y="143"/>
                      <a:pt x="18" y="133"/>
                    </a:cubicBezTo>
                    <a:cubicBezTo>
                      <a:pt x="20" y="121"/>
                      <a:pt x="34" y="85"/>
                      <a:pt x="38" y="64"/>
                    </a:cubicBezTo>
                    <a:cubicBezTo>
                      <a:pt x="42" y="47"/>
                      <a:pt x="40" y="28"/>
                      <a:pt x="38" y="22"/>
                    </a:cubicBezTo>
                    <a:cubicBezTo>
                      <a:pt x="37" y="16"/>
                      <a:pt x="17" y="0"/>
                      <a:pt x="1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0" name="Freeform 17">
                <a:extLst>
                  <a:ext uri="{FF2B5EF4-FFF2-40B4-BE49-F238E27FC236}">
                    <a16:creationId xmlns:a16="http://schemas.microsoft.com/office/drawing/2014/main" id="{E533C842-D6A4-498A-A775-BF5C17B7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599" y="5490965"/>
                <a:ext cx="76581" cy="294021"/>
              </a:xfrm>
              <a:custGeom>
                <a:avLst/>
                <a:gdLst>
                  <a:gd name="connsiteX0" fmla="*/ 4323 w 10275"/>
                  <a:gd name="connsiteY0" fmla="*/ 0 h 10000"/>
                  <a:gd name="connsiteX1" fmla="*/ 3132 w 10275"/>
                  <a:gd name="connsiteY1" fmla="*/ 5210 h 10000"/>
                  <a:gd name="connsiteX2" fmla="*/ 952 w 10275"/>
                  <a:gd name="connsiteY2" fmla="*/ 8523 h 10000"/>
                  <a:gd name="connsiteX3" fmla="*/ 5037 w 10275"/>
                  <a:gd name="connsiteY3" fmla="*/ 10000 h 10000"/>
                  <a:gd name="connsiteX4" fmla="*/ 4561 w 10275"/>
                  <a:gd name="connsiteY4" fmla="*/ 7964 h 10000"/>
                  <a:gd name="connsiteX5" fmla="*/ 9323 w 10275"/>
                  <a:gd name="connsiteY5" fmla="*/ 3832 h 10000"/>
                  <a:gd name="connsiteX6" fmla="*/ 9323 w 10275"/>
                  <a:gd name="connsiteY6" fmla="*/ 1317 h 10000"/>
                  <a:gd name="connsiteX7" fmla="*/ 4323 w 10275"/>
                  <a:gd name="connsiteY7" fmla="*/ 0 h 10000"/>
                  <a:gd name="connsiteX0" fmla="*/ 4323 w 10275"/>
                  <a:gd name="connsiteY0" fmla="*/ 0 h 10000"/>
                  <a:gd name="connsiteX1" fmla="*/ 3132 w 10275"/>
                  <a:gd name="connsiteY1" fmla="*/ 5210 h 10000"/>
                  <a:gd name="connsiteX2" fmla="*/ 952 w 10275"/>
                  <a:gd name="connsiteY2" fmla="*/ 8523 h 10000"/>
                  <a:gd name="connsiteX3" fmla="*/ 5037 w 10275"/>
                  <a:gd name="connsiteY3" fmla="*/ 10000 h 10000"/>
                  <a:gd name="connsiteX4" fmla="*/ 4561 w 10275"/>
                  <a:gd name="connsiteY4" fmla="*/ 7964 h 10000"/>
                  <a:gd name="connsiteX5" fmla="*/ 9323 w 10275"/>
                  <a:gd name="connsiteY5" fmla="*/ 3832 h 10000"/>
                  <a:gd name="connsiteX6" fmla="*/ 9323 w 10275"/>
                  <a:gd name="connsiteY6" fmla="*/ 1317 h 10000"/>
                  <a:gd name="connsiteX7" fmla="*/ 4323 w 10275"/>
                  <a:gd name="connsiteY7" fmla="*/ 0 h 10000"/>
                  <a:gd name="connsiteX0" fmla="*/ 4323 w 10275"/>
                  <a:gd name="connsiteY0" fmla="*/ 0 h 10000"/>
                  <a:gd name="connsiteX1" fmla="*/ 3132 w 10275"/>
                  <a:gd name="connsiteY1" fmla="*/ 5210 h 10000"/>
                  <a:gd name="connsiteX2" fmla="*/ 952 w 10275"/>
                  <a:gd name="connsiteY2" fmla="*/ 8523 h 10000"/>
                  <a:gd name="connsiteX3" fmla="*/ 5037 w 10275"/>
                  <a:gd name="connsiteY3" fmla="*/ 10000 h 10000"/>
                  <a:gd name="connsiteX4" fmla="*/ 4561 w 10275"/>
                  <a:gd name="connsiteY4" fmla="*/ 7964 h 10000"/>
                  <a:gd name="connsiteX5" fmla="*/ 9323 w 10275"/>
                  <a:gd name="connsiteY5" fmla="*/ 3832 h 10000"/>
                  <a:gd name="connsiteX6" fmla="*/ 9323 w 10275"/>
                  <a:gd name="connsiteY6" fmla="*/ 1317 h 10000"/>
                  <a:gd name="connsiteX7" fmla="*/ 4323 w 10275"/>
                  <a:gd name="connsiteY7" fmla="*/ 0 h 10000"/>
                  <a:gd name="connsiteX0" fmla="*/ 4323 w 10275"/>
                  <a:gd name="connsiteY0" fmla="*/ 0 h 10000"/>
                  <a:gd name="connsiteX1" fmla="*/ 3132 w 10275"/>
                  <a:gd name="connsiteY1" fmla="*/ 5210 h 10000"/>
                  <a:gd name="connsiteX2" fmla="*/ 952 w 10275"/>
                  <a:gd name="connsiteY2" fmla="*/ 8523 h 10000"/>
                  <a:gd name="connsiteX3" fmla="*/ 5037 w 10275"/>
                  <a:gd name="connsiteY3" fmla="*/ 10000 h 10000"/>
                  <a:gd name="connsiteX4" fmla="*/ 4561 w 10275"/>
                  <a:gd name="connsiteY4" fmla="*/ 7964 h 10000"/>
                  <a:gd name="connsiteX5" fmla="*/ 9323 w 10275"/>
                  <a:gd name="connsiteY5" fmla="*/ 3832 h 10000"/>
                  <a:gd name="connsiteX6" fmla="*/ 9598 w 10275"/>
                  <a:gd name="connsiteY6" fmla="*/ 1212 h 10000"/>
                  <a:gd name="connsiteX7" fmla="*/ 4323 w 10275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75" h="10000">
                    <a:moveTo>
                      <a:pt x="4323" y="0"/>
                    </a:moveTo>
                    <a:cubicBezTo>
                      <a:pt x="5037" y="599"/>
                      <a:pt x="4323" y="3952"/>
                      <a:pt x="3132" y="5210"/>
                    </a:cubicBezTo>
                    <a:cubicBezTo>
                      <a:pt x="2418" y="5988"/>
                      <a:pt x="0" y="7685"/>
                      <a:pt x="952" y="8523"/>
                    </a:cubicBezTo>
                    <a:cubicBezTo>
                      <a:pt x="1667" y="9362"/>
                      <a:pt x="5037" y="10000"/>
                      <a:pt x="5037" y="10000"/>
                    </a:cubicBezTo>
                    <a:cubicBezTo>
                      <a:pt x="4323" y="9042"/>
                      <a:pt x="4085" y="8563"/>
                      <a:pt x="4561" y="7964"/>
                    </a:cubicBezTo>
                    <a:cubicBezTo>
                      <a:pt x="5037" y="7186"/>
                      <a:pt x="8370" y="5090"/>
                      <a:pt x="9323" y="3832"/>
                    </a:cubicBezTo>
                    <a:cubicBezTo>
                      <a:pt x="10275" y="2814"/>
                      <a:pt x="9836" y="1572"/>
                      <a:pt x="9598" y="1212"/>
                    </a:cubicBezTo>
                    <a:cubicBezTo>
                      <a:pt x="8947" y="330"/>
                      <a:pt x="4323" y="0"/>
                      <a:pt x="432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1E5BA87-0B98-4EAB-BFAE-C98BD9F83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787" y="5643093"/>
                <a:ext cx="74531" cy="297108"/>
              </a:xfrm>
              <a:custGeom>
                <a:avLst/>
                <a:gdLst>
                  <a:gd name="connsiteX0" fmla="*/ 4048 w 10000"/>
                  <a:gd name="connsiteY0" fmla="*/ 0 h 10105"/>
                  <a:gd name="connsiteX1" fmla="*/ 2857 w 10000"/>
                  <a:gd name="connsiteY1" fmla="*/ 5315 h 10105"/>
                  <a:gd name="connsiteX2" fmla="*/ 952 w 10000"/>
                  <a:gd name="connsiteY2" fmla="*/ 8488 h 10105"/>
                  <a:gd name="connsiteX3" fmla="*/ 4762 w 10000"/>
                  <a:gd name="connsiteY3" fmla="*/ 10105 h 10105"/>
                  <a:gd name="connsiteX4" fmla="*/ 4286 w 10000"/>
                  <a:gd name="connsiteY4" fmla="*/ 8069 h 10105"/>
                  <a:gd name="connsiteX5" fmla="*/ 9048 w 10000"/>
                  <a:gd name="connsiteY5" fmla="*/ 3937 h 10105"/>
                  <a:gd name="connsiteX6" fmla="*/ 9048 w 10000"/>
                  <a:gd name="connsiteY6" fmla="*/ 1422 h 10105"/>
                  <a:gd name="connsiteX7" fmla="*/ 4048 w 10000"/>
                  <a:gd name="connsiteY7" fmla="*/ 0 h 1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105">
                    <a:moveTo>
                      <a:pt x="4048" y="0"/>
                    </a:moveTo>
                    <a:cubicBezTo>
                      <a:pt x="4762" y="599"/>
                      <a:pt x="4048" y="4057"/>
                      <a:pt x="2857" y="5315"/>
                    </a:cubicBezTo>
                    <a:cubicBezTo>
                      <a:pt x="2143" y="6093"/>
                      <a:pt x="0" y="7650"/>
                      <a:pt x="952" y="8488"/>
                    </a:cubicBezTo>
                    <a:cubicBezTo>
                      <a:pt x="1667" y="9327"/>
                      <a:pt x="4762" y="10105"/>
                      <a:pt x="4762" y="10105"/>
                    </a:cubicBezTo>
                    <a:cubicBezTo>
                      <a:pt x="4048" y="9147"/>
                      <a:pt x="3810" y="8668"/>
                      <a:pt x="4286" y="8069"/>
                    </a:cubicBezTo>
                    <a:cubicBezTo>
                      <a:pt x="4762" y="7291"/>
                      <a:pt x="8095" y="5195"/>
                      <a:pt x="9048" y="3937"/>
                    </a:cubicBezTo>
                    <a:cubicBezTo>
                      <a:pt x="10000" y="2919"/>
                      <a:pt x="9881" y="2078"/>
                      <a:pt x="9048" y="1422"/>
                    </a:cubicBezTo>
                    <a:cubicBezTo>
                      <a:pt x="8215" y="766"/>
                      <a:pt x="4048" y="0"/>
                      <a:pt x="404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2" name="Freeform 19">
                <a:extLst>
                  <a:ext uri="{FF2B5EF4-FFF2-40B4-BE49-F238E27FC236}">
                    <a16:creationId xmlns:a16="http://schemas.microsoft.com/office/drawing/2014/main" id="{62B1097F-A4CE-4208-981D-318687792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127" y="5415067"/>
                <a:ext cx="75096" cy="302224"/>
              </a:xfrm>
              <a:custGeom>
                <a:avLst/>
                <a:gdLst>
                  <a:gd name="connsiteX0" fmla="*/ 4146 w 10000"/>
                  <a:gd name="connsiteY0" fmla="*/ 0 h 10174"/>
                  <a:gd name="connsiteX1" fmla="*/ 2927 w 10000"/>
                  <a:gd name="connsiteY1" fmla="*/ 5210 h 10174"/>
                  <a:gd name="connsiteX2" fmla="*/ 732 w 10000"/>
                  <a:gd name="connsiteY2" fmla="*/ 8383 h 10174"/>
                  <a:gd name="connsiteX3" fmla="*/ 5161 w 10000"/>
                  <a:gd name="connsiteY3" fmla="*/ 10174 h 10174"/>
                  <a:gd name="connsiteX4" fmla="*/ 4390 w 10000"/>
                  <a:gd name="connsiteY4" fmla="*/ 7964 h 10174"/>
                  <a:gd name="connsiteX5" fmla="*/ 9268 w 10000"/>
                  <a:gd name="connsiteY5" fmla="*/ 3832 h 10174"/>
                  <a:gd name="connsiteX6" fmla="*/ 9268 w 10000"/>
                  <a:gd name="connsiteY6" fmla="*/ 1317 h 10174"/>
                  <a:gd name="connsiteX7" fmla="*/ 4146 w 10000"/>
                  <a:gd name="connsiteY7" fmla="*/ 0 h 10174"/>
                  <a:gd name="connsiteX0" fmla="*/ 4146 w 10000"/>
                  <a:gd name="connsiteY0" fmla="*/ 0 h 10174"/>
                  <a:gd name="connsiteX1" fmla="*/ 2927 w 10000"/>
                  <a:gd name="connsiteY1" fmla="*/ 5210 h 10174"/>
                  <a:gd name="connsiteX2" fmla="*/ 732 w 10000"/>
                  <a:gd name="connsiteY2" fmla="*/ 8383 h 10174"/>
                  <a:gd name="connsiteX3" fmla="*/ 5161 w 10000"/>
                  <a:gd name="connsiteY3" fmla="*/ 10174 h 10174"/>
                  <a:gd name="connsiteX4" fmla="*/ 4390 w 10000"/>
                  <a:gd name="connsiteY4" fmla="*/ 7964 h 10174"/>
                  <a:gd name="connsiteX5" fmla="*/ 9268 w 10000"/>
                  <a:gd name="connsiteY5" fmla="*/ 3832 h 10174"/>
                  <a:gd name="connsiteX6" fmla="*/ 9268 w 10000"/>
                  <a:gd name="connsiteY6" fmla="*/ 1317 h 10174"/>
                  <a:gd name="connsiteX7" fmla="*/ 4146 w 10000"/>
                  <a:gd name="connsiteY7" fmla="*/ 0 h 10174"/>
                  <a:gd name="connsiteX0" fmla="*/ 4146 w 10361"/>
                  <a:gd name="connsiteY0" fmla="*/ 0 h 10174"/>
                  <a:gd name="connsiteX1" fmla="*/ 2927 w 10361"/>
                  <a:gd name="connsiteY1" fmla="*/ 5210 h 10174"/>
                  <a:gd name="connsiteX2" fmla="*/ 732 w 10361"/>
                  <a:gd name="connsiteY2" fmla="*/ 8383 h 10174"/>
                  <a:gd name="connsiteX3" fmla="*/ 5161 w 10361"/>
                  <a:gd name="connsiteY3" fmla="*/ 10174 h 10174"/>
                  <a:gd name="connsiteX4" fmla="*/ 4390 w 10361"/>
                  <a:gd name="connsiteY4" fmla="*/ 7964 h 10174"/>
                  <a:gd name="connsiteX5" fmla="*/ 9268 w 10361"/>
                  <a:gd name="connsiteY5" fmla="*/ 3832 h 10174"/>
                  <a:gd name="connsiteX6" fmla="*/ 10117 w 10361"/>
                  <a:gd name="connsiteY6" fmla="*/ 1561 h 10174"/>
                  <a:gd name="connsiteX7" fmla="*/ 4146 w 10361"/>
                  <a:gd name="connsiteY7" fmla="*/ 0 h 10174"/>
                  <a:gd name="connsiteX0" fmla="*/ 4146 w 10361"/>
                  <a:gd name="connsiteY0" fmla="*/ 0 h 10279"/>
                  <a:gd name="connsiteX1" fmla="*/ 2927 w 10361"/>
                  <a:gd name="connsiteY1" fmla="*/ 5210 h 10279"/>
                  <a:gd name="connsiteX2" fmla="*/ 732 w 10361"/>
                  <a:gd name="connsiteY2" fmla="*/ 8383 h 10279"/>
                  <a:gd name="connsiteX3" fmla="*/ 5020 w 10361"/>
                  <a:gd name="connsiteY3" fmla="*/ 10279 h 10279"/>
                  <a:gd name="connsiteX4" fmla="*/ 4390 w 10361"/>
                  <a:gd name="connsiteY4" fmla="*/ 7964 h 10279"/>
                  <a:gd name="connsiteX5" fmla="*/ 9268 w 10361"/>
                  <a:gd name="connsiteY5" fmla="*/ 3832 h 10279"/>
                  <a:gd name="connsiteX6" fmla="*/ 10117 w 10361"/>
                  <a:gd name="connsiteY6" fmla="*/ 1561 h 10279"/>
                  <a:gd name="connsiteX7" fmla="*/ 4146 w 10361"/>
                  <a:gd name="connsiteY7" fmla="*/ 0 h 1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61" h="10279">
                    <a:moveTo>
                      <a:pt x="4146" y="0"/>
                    </a:moveTo>
                    <a:cubicBezTo>
                      <a:pt x="4878" y="599"/>
                      <a:pt x="4146" y="3952"/>
                      <a:pt x="2927" y="5210"/>
                    </a:cubicBezTo>
                    <a:cubicBezTo>
                      <a:pt x="1951" y="5988"/>
                      <a:pt x="0" y="7545"/>
                      <a:pt x="732" y="8383"/>
                    </a:cubicBezTo>
                    <a:cubicBezTo>
                      <a:pt x="1707" y="9222"/>
                      <a:pt x="5020" y="10279"/>
                      <a:pt x="5020" y="10279"/>
                    </a:cubicBezTo>
                    <a:cubicBezTo>
                      <a:pt x="4288" y="9321"/>
                      <a:pt x="3902" y="8563"/>
                      <a:pt x="4390" y="7964"/>
                    </a:cubicBezTo>
                    <a:cubicBezTo>
                      <a:pt x="4878" y="7186"/>
                      <a:pt x="8049" y="5090"/>
                      <a:pt x="9268" y="3832"/>
                    </a:cubicBezTo>
                    <a:cubicBezTo>
                      <a:pt x="10000" y="2814"/>
                      <a:pt x="10361" y="1921"/>
                      <a:pt x="10117" y="1561"/>
                    </a:cubicBezTo>
                    <a:cubicBezTo>
                      <a:pt x="9912" y="679"/>
                      <a:pt x="4146" y="0"/>
                      <a:pt x="41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C5524074-0EC8-4514-ACE6-554B84334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005" y="5266007"/>
                <a:ext cx="75457" cy="294705"/>
              </a:xfrm>
              <a:custGeom>
                <a:avLst/>
                <a:gdLst>
                  <a:gd name="connsiteX0" fmla="*/ 4048 w 10218"/>
                  <a:gd name="connsiteY0" fmla="*/ 0 h 10000"/>
                  <a:gd name="connsiteX1" fmla="*/ 2857 w 10218"/>
                  <a:gd name="connsiteY1" fmla="*/ 5210 h 10000"/>
                  <a:gd name="connsiteX2" fmla="*/ 952 w 10218"/>
                  <a:gd name="connsiteY2" fmla="*/ 8383 h 10000"/>
                  <a:gd name="connsiteX3" fmla="*/ 4762 w 10218"/>
                  <a:gd name="connsiteY3" fmla="*/ 10000 h 10000"/>
                  <a:gd name="connsiteX4" fmla="*/ 4286 w 10218"/>
                  <a:gd name="connsiteY4" fmla="*/ 7964 h 10000"/>
                  <a:gd name="connsiteX5" fmla="*/ 9048 w 10218"/>
                  <a:gd name="connsiteY5" fmla="*/ 3832 h 10000"/>
                  <a:gd name="connsiteX6" fmla="*/ 9742 w 10218"/>
                  <a:gd name="connsiteY6" fmla="*/ 1247 h 10000"/>
                  <a:gd name="connsiteX7" fmla="*/ 4048 w 10218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18" h="10000">
                    <a:moveTo>
                      <a:pt x="4048" y="0"/>
                    </a:moveTo>
                    <a:cubicBezTo>
                      <a:pt x="5000" y="659"/>
                      <a:pt x="4286" y="3952"/>
                      <a:pt x="2857" y="5210"/>
                    </a:cubicBezTo>
                    <a:cubicBezTo>
                      <a:pt x="2143" y="5988"/>
                      <a:pt x="0" y="7545"/>
                      <a:pt x="952" y="8383"/>
                    </a:cubicBezTo>
                    <a:cubicBezTo>
                      <a:pt x="1905" y="9222"/>
                      <a:pt x="4762" y="10000"/>
                      <a:pt x="4762" y="10000"/>
                    </a:cubicBezTo>
                    <a:cubicBezTo>
                      <a:pt x="4286" y="9042"/>
                      <a:pt x="4048" y="8563"/>
                      <a:pt x="4286" y="7964"/>
                    </a:cubicBezTo>
                    <a:cubicBezTo>
                      <a:pt x="4762" y="7246"/>
                      <a:pt x="8095" y="5090"/>
                      <a:pt x="9048" y="3832"/>
                    </a:cubicBezTo>
                    <a:cubicBezTo>
                      <a:pt x="10000" y="2814"/>
                      <a:pt x="10218" y="1607"/>
                      <a:pt x="9742" y="1247"/>
                    </a:cubicBezTo>
                    <a:cubicBezTo>
                      <a:pt x="9504" y="888"/>
                      <a:pt x="4048" y="0"/>
                      <a:pt x="404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59" name="Group 187">
              <a:extLst>
                <a:ext uri="{FF2B5EF4-FFF2-40B4-BE49-F238E27FC236}">
                  <a16:creationId xmlns:a16="http://schemas.microsoft.com/office/drawing/2014/main" id="{555D60ED-3AA6-47BF-9D86-C0D7F3A1497F}"/>
                </a:ext>
              </a:extLst>
            </p:cNvPr>
            <p:cNvGrpSpPr/>
            <p:nvPr/>
          </p:nvGrpSpPr>
          <p:grpSpPr>
            <a:xfrm>
              <a:off x="5563870" y="4434841"/>
              <a:ext cx="876934" cy="1123090"/>
              <a:chOff x="3603625" y="1974851"/>
              <a:chExt cx="2035969" cy="260746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Freeform 5">
                <a:extLst>
                  <a:ext uri="{FF2B5EF4-FFF2-40B4-BE49-F238E27FC236}">
                    <a16:creationId xmlns:a16="http://schemas.microsoft.com/office/drawing/2014/main" id="{16F22051-8E7B-4E17-B5F0-BEF7339F6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88" y="3001963"/>
                <a:ext cx="549275" cy="215900"/>
              </a:xfrm>
              <a:custGeom>
                <a:avLst/>
                <a:gdLst/>
                <a:ahLst/>
                <a:cxnLst>
                  <a:cxn ang="0">
                    <a:pos x="122" y="27"/>
                  </a:cxn>
                  <a:cxn ang="0">
                    <a:pos x="104" y="3"/>
                  </a:cxn>
                  <a:cxn ang="0">
                    <a:pos x="48" y="22"/>
                  </a:cxn>
                  <a:cxn ang="0">
                    <a:pos x="8" y="30"/>
                  </a:cxn>
                  <a:cxn ang="0">
                    <a:pos x="18" y="49"/>
                  </a:cxn>
                  <a:cxn ang="0">
                    <a:pos x="66" y="39"/>
                  </a:cxn>
                  <a:cxn ang="0">
                    <a:pos x="97" y="27"/>
                  </a:cxn>
                  <a:cxn ang="0">
                    <a:pos x="122" y="27"/>
                  </a:cxn>
                </a:cxnLst>
                <a:rect l="0" t="0" r="r" b="b"/>
                <a:pathLst>
                  <a:path w="134" h="53">
                    <a:moveTo>
                      <a:pt x="122" y="27"/>
                    </a:moveTo>
                    <a:cubicBezTo>
                      <a:pt x="134" y="33"/>
                      <a:pt x="114" y="6"/>
                      <a:pt x="104" y="3"/>
                    </a:cubicBezTo>
                    <a:cubicBezTo>
                      <a:pt x="94" y="0"/>
                      <a:pt x="57" y="19"/>
                      <a:pt x="48" y="22"/>
                    </a:cubicBezTo>
                    <a:cubicBezTo>
                      <a:pt x="38" y="25"/>
                      <a:pt x="16" y="37"/>
                      <a:pt x="8" y="30"/>
                    </a:cubicBezTo>
                    <a:cubicBezTo>
                      <a:pt x="0" y="22"/>
                      <a:pt x="7" y="46"/>
                      <a:pt x="18" y="49"/>
                    </a:cubicBezTo>
                    <a:cubicBezTo>
                      <a:pt x="29" y="53"/>
                      <a:pt x="59" y="42"/>
                      <a:pt x="66" y="39"/>
                    </a:cubicBezTo>
                    <a:cubicBezTo>
                      <a:pt x="72" y="37"/>
                      <a:pt x="88" y="28"/>
                      <a:pt x="97" y="27"/>
                    </a:cubicBezTo>
                    <a:cubicBezTo>
                      <a:pt x="106" y="25"/>
                      <a:pt x="114" y="23"/>
                      <a:pt x="122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EEDD16C8-3C29-4DF2-93D4-F8AE0DD3E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538" y="2795590"/>
                <a:ext cx="573088" cy="215900"/>
              </a:xfrm>
              <a:custGeom>
                <a:avLst/>
                <a:gdLst/>
                <a:ahLst/>
                <a:cxnLst>
                  <a:cxn ang="0">
                    <a:pos x="127" y="27"/>
                  </a:cxn>
                  <a:cxn ang="0">
                    <a:pos x="109" y="3"/>
                  </a:cxn>
                  <a:cxn ang="0">
                    <a:pos x="50" y="22"/>
                  </a:cxn>
                  <a:cxn ang="0">
                    <a:pos x="9" y="30"/>
                  </a:cxn>
                  <a:cxn ang="0">
                    <a:pos x="18" y="49"/>
                  </a:cxn>
                  <a:cxn ang="0">
                    <a:pos x="69" y="39"/>
                  </a:cxn>
                  <a:cxn ang="0">
                    <a:pos x="101" y="27"/>
                  </a:cxn>
                  <a:cxn ang="0">
                    <a:pos x="127" y="27"/>
                  </a:cxn>
                </a:cxnLst>
                <a:rect l="0" t="0" r="r" b="b"/>
                <a:pathLst>
                  <a:path w="140" h="53">
                    <a:moveTo>
                      <a:pt x="127" y="27"/>
                    </a:moveTo>
                    <a:cubicBezTo>
                      <a:pt x="140" y="33"/>
                      <a:pt x="119" y="6"/>
                      <a:pt x="109" y="3"/>
                    </a:cubicBezTo>
                    <a:cubicBezTo>
                      <a:pt x="98" y="0"/>
                      <a:pt x="60" y="19"/>
                      <a:pt x="50" y="22"/>
                    </a:cubicBezTo>
                    <a:cubicBezTo>
                      <a:pt x="40" y="25"/>
                      <a:pt x="17" y="37"/>
                      <a:pt x="9" y="30"/>
                    </a:cubicBezTo>
                    <a:cubicBezTo>
                      <a:pt x="0" y="22"/>
                      <a:pt x="7" y="45"/>
                      <a:pt x="18" y="49"/>
                    </a:cubicBezTo>
                    <a:cubicBezTo>
                      <a:pt x="30" y="53"/>
                      <a:pt x="62" y="42"/>
                      <a:pt x="69" y="39"/>
                    </a:cubicBezTo>
                    <a:cubicBezTo>
                      <a:pt x="75" y="37"/>
                      <a:pt x="92" y="28"/>
                      <a:pt x="101" y="27"/>
                    </a:cubicBezTo>
                    <a:cubicBezTo>
                      <a:pt x="111" y="25"/>
                      <a:pt x="119" y="23"/>
                      <a:pt x="127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id="{79A50F36-E3CB-4BAD-83E0-10A6F52AA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4" y="2481263"/>
                <a:ext cx="571501" cy="217488"/>
              </a:xfrm>
              <a:custGeom>
                <a:avLst/>
                <a:gdLst/>
                <a:ahLst/>
                <a:cxnLst>
                  <a:cxn ang="0">
                    <a:pos x="132" y="27"/>
                  </a:cxn>
                  <a:cxn ang="0">
                    <a:pos x="113" y="3"/>
                  </a:cxn>
                  <a:cxn ang="0">
                    <a:pos x="52" y="23"/>
                  </a:cxn>
                  <a:cxn ang="0">
                    <a:pos x="9" y="30"/>
                  </a:cxn>
                  <a:cxn ang="0">
                    <a:pos x="19" y="49"/>
                  </a:cxn>
                  <a:cxn ang="0">
                    <a:pos x="72" y="39"/>
                  </a:cxn>
                  <a:cxn ang="0">
                    <a:pos x="105" y="27"/>
                  </a:cxn>
                  <a:cxn ang="0">
                    <a:pos x="132" y="27"/>
                  </a:cxn>
                </a:cxnLst>
                <a:rect l="0" t="0" r="r" b="b"/>
                <a:pathLst>
                  <a:path w="146" h="53">
                    <a:moveTo>
                      <a:pt x="132" y="27"/>
                    </a:moveTo>
                    <a:cubicBezTo>
                      <a:pt x="146" y="33"/>
                      <a:pt x="124" y="6"/>
                      <a:pt x="113" y="3"/>
                    </a:cubicBezTo>
                    <a:cubicBezTo>
                      <a:pt x="102" y="0"/>
                      <a:pt x="62" y="20"/>
                      <a:pt x="52" y="23"/>
                    </a:cubicBezTo>
                    <a:cubicBezTo>
                      <a:pt x="41" y="25"/>
                      <a:pt x="17" y="38"/>
                      <a:pt x="9" y="30"/>
                    </a:cubicBezTo>
                    <a:cubicBezTo>
                      <a:pt x="0" y="22"/>
                      <a:pt x="7" y="46"/>
                      <a:pt x="19" y="49"/>
                    </a:cubicBezTo>
                    <a:cubicBezTo>
                      <a:pt x="31" y="53"/>
                      <a:pt x="64" y="42"/>
                      <a:pt x="72" y="39"/>
                    </a:cubicBezTo>
                    <a:cubicBezTo>
                      <a:pt x="78" y="37"/>
                      <a:pt x="95" y="29"/>
                      <a:pt x="105" y="27"/>
                    </a:cubicBezTo>
                    <a:cubicBezTo>
                      <a:pt x="115" y="25"/>
                      <a:pt x="123" y="23"/>
                      <a:pt x="132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9F2AC5FC-10EB-4891-B045-8E95C43FA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25" y="2270125"/>
                <a:ext cx="587375" cy="215900"/>
              </a:xfrm>
              <a:custGeom>
                <a:avLst/>
                <a:gdLst/>
                <a:ahLst/>
                <a:cxnLst>
                  <a:cxn ang="0">
                    <a:pos x="132" y="27"/>
                  </a:cxn>
                  <a:cxn ang="0">
                    <a:pos x="113" y="3"/>
                  </a:cxn>
                  <a:cxn ang="0">
                    <a:pos x="52" y="22"/>
                  </a:cxn>
                  <a:cxn ang="0">
                    <a:pos x="9" y="30"/>
                  </a:cxn>
                  <a:cxn ang="0">
                    <a:pos x="19" y="49"/>
                  </a:cxn>
                  <a:cxn ang="0">
                    <a:pos x="72" y="39"/>
                  </a:cxn>
                  <a:cxn ang="0">
                    <a:pos x="105" y="27"/>
                  </a:cxn>
                  <a:cxn ang="0">
                    <a:pos x="132" y="27"/>
                  </a:cxn>
                </a:cxnLst>
                <a:rect l="0" t="0" r="r" b="b"/>
                <a:pathLst>
                  <a:path w="146" h="53">
                    <a:moveTo>
                      <a:pt x="132" y="27"/>
                    </a:moveTo>
                    <a:cubicBezTo>
                      <a:pt x="146" y="33"/>
                      <a:pt x="124" y="6"/>
                      <a:pt x="113" y="3"/>
                    </a:cubicBezTo>
                    <a:cubicBezTo>
                      <a:pt x="102" y="0"/>
                      <a:pt x="62" y="19"/>
                      <a:pt x="52" y="22"/>
                    </a:cubicBezTo>
                    <a:cubicBezTo>
                      <a:pt x="41" y="25"/>
                      <a:pt x="17" y="38"/>
                      <a:pt x="9" y="30"/>
                    </a:cubicBezTo>
                    <a:cubicBezTo>
                      <a:pt x="0" y="22"/>
                      <a:pt x="7" y="46"/>
                      <a:pt x="19" y="49"/>
                    </a:cubicBezTo>
                    <a:cubicBezTo>
                      <a:pt x="31" y="53"/>
                      <a:pt x="64" y="42"/>
                      <a:pt x="72" y="39"/>
                    </a:cubicBezTo>
                    <a:cubicBezTo>
                      <a:pt x="78" y="37"/>
                      <a:pt x="95" y="28"/>
                      <a:pt x="105" y="27"/>
                    </a:cubicBezTo>
                    <a:cubicBezTo>
                      <a:pt x="115" y="25"/>
                      <a:pt x="123" y="23"/>
                      <a:pt x="132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CAE395F7-6E5C-4860-8549-AE8458494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4533" y="3353599"/>
                <a:ext cx="581025" cy="217488"/>
              </a:xfrm>
              <a:custGeom>
                <a:avLst/>
                <a:gdLst/>
                <a:ahLst/>
                <a:cxnLst>
                  <a:cxn ang="0">
                    <a:pos x="129" y="27"/>
                  </a:cxn>
                  <a:cxn ang="0">
                    <a:pos x="110" y="3"/>
                  </a:cxn>
                  <a:cxn ang="0">
                    <a:pos x="50" y="22"/>
                  </a:cxn>
                  <a:cxn ang="0">
                    <a:pos x="8" y="29"/>
                  </a:cxn>
                  <a:cxn ang="0">
                    <a:pos x="18" y="49"/>
                  </a:cxn>
                  <a:cxn ang="0">
                    <a:pos x="70" y="38"/>
                  </a:cxn>
                  <a:cxn ang="0">
                    <a:pos x="103" y="26"/>
                  </a:cxn>
                  <a:cxn ang="0">
                    <a:pos x="129" y="27"/>
                  </a:cxn>
                </a:cxnLst>
                <a:rect l="0" t="0" r="r" b="b"/>
                <a:pathLst>
                  <a:path w="142" h="53">
                    <a:moveTo>
                      <a:pt x="129" y="27"/>
                    </a:moveTo>
                    <a:cubicBezTo>
                      <a:pt x="142" y="33"/>
                      <a:pt x="121" y="6"/>
                      <a:pt x="110" y="3"/>
                    </a:cubicBezTo>
                    <a:cubicBezTo>
                      <a:pt x="99" y="0"/>
                      <a:pt x="60" y="19"/>
                      <a:pt x="50" y="22"/>
                    </a:cubicBezTo>
                    <a:cubicBezTo>
                      <a:pt x="40" y="25"/>
                      <a:pt x="17" y="37"/>
                      <a:pt x="8" y="29"/>
                    </a:cubicBezTo>
                    <a:cubicBezTo>
                      <a:pt x="0" y="21"/>
                      <a:pt x="7" y="45"/>
                      <a:pt x="18" y="49"/>
                    </a:cubicBezTo>
                    <a:cubicBezTo>
                      <a:pt x="30" y="53"/>
                      <a:pt x="63" y="41"/>
                      <a:pt x="70" y="38"/>
                    </a:cubicBezTo>
                    <a:cubicBezTo>
                      <a:pt x="76" y="36"/>
                      <a:pt x="93" y="28"/>
                      <a:pt x="103" y="26"/>
                    </a:cubicBezTo>
                    <a:cubicBezTo>
                      <a:pt x="112" y="24"/>
                      <a:pt x="120" y="23"/>
                      <a:pt x="129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F5B0E048-EF64-45FF-958D-138AA4A20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894" y="3529807"/>
                <a:ext cx="588963" cy="212725"/>
              </a:xfrm>
              <a:custGeom>
                <a:avLst/>
                <a:gdLst/>
                <a:ahLst/>
                <a:cxnLst>
                  <a:cxn ang="0">
                    <a:pos x="130" y="26"/>
                  </a:cxn>
                  <a:cxn ang="0">
                    <a:pos x="111" y="2"/>
                  </a:cxn>
                  <a:cxn ang="0">
                    <a:pos x="51" y="22"/>
                  </a:cxn>
                  <a:cxn ang="0">
                    <a:pos x="8" y="29"/>
                  </a:cxn>
                  <a:cxn ang="0">
                    <a:pos x="19" y="48"/>
                  </a:cxn>
                  <a:cxn ang="0">
                    <a:pos x="71" y="38"/>
                  </a:cxn>
                  <a:cxn ang="0">
                    <a:pos x="104" y="26"/>
                  </a:cxn>
                  <a:cxn ang="0">
                    <a:pos x="130" y="26"/>
                  </a:cxn>
                </a:cxnLst>
                <a:rect l="0" t="0" r="r" b="b"/>
                <a:pathLst>
                  <a:path w="144" h="52">
                    <a:moveTo>
                      <a:pt x="130" y="26"/>
                    </a:moveTo>
                    <a:cubicBezTo>
                      <a:pt x="144" y="32"/>
                      <a:pt x="122" y="5"/>
                      <a:pt x="111" y="2"/>
                    </a:cubicBezTo>
                    <a:cubicBezTo>
                      <a:pt x="100" y="0"/>
                      <a:pt x="61" y="19"/>
                      <a:pt x="51" y="22"/>
                    </a:cubicBezTo>
                    <a:cubicBezTo>
                      <a:pt x="41" y="25"/>
                      <a:pt x="17" y="37"/>
                      <a:pt x="8" y="29"/>
                    </a:cubicBezTo>
                    <a:cubicBezTo>
                      <a:pt x="0" y="21"/>
                      <a:pt x="7" y="45"/>
                      <a:pt x="19" y="48"/>
                    </a:cubicBezTo>
                    <a:cubicBezTo>
                      <a:pt x="30" y="52"/>
                      <a:pt x="63" y="41"/>
                      <a:pt x="71" y="38"/>
                    </a:cubicBezTo>
                    <a:cubicBezTo>
                      <a:pt x="77" y="36"/>
                      <a:pt x="94" y="28"/>
                      <a:pt x="104" y="26"/>
                    </a:cubicBezTo>
                    <a:cubicBezTo>
                      <a:pt x="114" y="24"/>
                      <a:pt x="122" y="22"/>
                      <a:pt x="130" y="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4391150B-43F5-4081-A548-A7F1036D0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569" y="3882232"/>
                <a:ext cx="614363" cy="215900"/>
              </a:xfrm>
              <a:custGeom>
                <a:avLst/>
                <a:gdLst/>
                <a:ahLst/>
                <a:cxnLst>
                  <a:cxn ang="0">
                    <a:pos x="136" y="27"/>
                  </a:cxn>
                  <a:cxn ang="0">
                    <a:pos x="117" y="3"/>
                  </a:cxn>
                  <a:cxn ang="0">
                    <a:pos x="53" y="22"/>
                  </a:cxn>
                  <a:cxn ang="0">
                    <a:pos x="9" y="29"/>
                  </a:cxn>
                  <a:cxn ang="0">
                    <a:pos x="20" y="49"/>
                  </a:cxn>
                  <a:cxn ang="0">
                    <a:pos x="74" y="39"/>
                  </a:cxn>
                  <a:cxn ang="0">
                    <a:pos x="109" y="26"/>
                  </a:cxn>
                  <a:cxn ang="0">
                    <a:pos x="136" y="27"/>
                  </a:cxn>
                </a:cxnLst>
                <a:rect l="0" t="0" r="r" b="b"/>
                <a:pathLst>
                  <a:path w="150" h="53">
                    <a:moveTo>
                      <a:pt x="136" y="27"/>
                    </a:moveTo>
                    <a:cubicBezTo>
                      <a:pt x="150" y="33"/>
                      <a:pt x="128" y="6"/>
                      <a:pt x="117" y="3"/>
                    </a:cubicBezTo>
                    <a:cubicBezTo>
                      <a:pt x="105" y="0"/>
                      <a:pt x="64" y="19"/>
                      <a:pt x="53" y="22"/>
                    </a:cubicBezTo>
                    <a:cubicBezTo>
                      <a:pt x="43" y="25"/>
                      <a:pt x="18" y="37"/>
                      <a:pt x="9" y="29"/>
                    </a:cubicBezTo>
                    <a:cubicBezTo>
                      <a:pt x="0" y="22"/>
                      <a:pt x="7" y="45"/>
                      <a:pt x="20" y="49"/>
                    </a:cubicBezTo>
                    <a:cubicBezTo>
                      <a:pt x="32" y="53"/>
                      <a:pt x="67" y="42"/>
                      <a:pt x="74" y="39"/>
                    </a:cubicBezTo>
                    <a:cubicBezTo>
                      <a:pt x="81" y="36"/>
                      <a:pt x="98" y="28"/>
                      <a:pt x="109" y="26"/>
                    </a:cubicBezTo>
                    <a:cubicBezTo>
                      <a:pt x="119" y="25"/>
                      <a:pt x="127" y="23"/>
                      <a:pt x="136" y="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7207A565-FB8D-4EDC-AC03-49BE8379F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231" y="4032251"/>
                <a:ext cx="614363" cy="212725"/>
              </a:xfrm>
              <a:custGeom>
                <a:avLst/>
                <a:gdLst/>
                <a:ahLst/>
                <a:cxnLst>
                  <a:cxn ang="0">
                    <a:pos x="136" y="26"/>
                  </a:cxn>
                  <a:cxn ang="0">
                    <a:pos x="116" y="2"/>
                  </a:cxn>
                  <a:cxn ang="0">
                    <a:pos x="53" y="22"/>
                  </a:cxn>
                  <a:cxn ang="0">
                    <a:pos x="9" y="29"/>
                  </a:cxn>
                  <a:cxn ang="0">
                    <a:pos x="19" y="48"/>
                  </a:cxn>
                  <a:cxn ang="0">
                    <a:pos x="74" y="38"/>
                  </a:cxn>
                  <a:cxn ang="0">
                    <a:pos x="108" y="26"/>
                  </a:cxn>
                  <a:cxn ang="0">
                    <a:pos x="136" y="26"/>
                  </a:cxn>
                </a:cxnLst>
                <a:rect l="0" t="0" r="r" b="b"/>
                <a:pathLst>
                  <a:path w="150" h="52">
                    <a:moveTo>
                      <a:pt x="136" y="26"/>
                    </a:moveTo>
                    <a:cubicBezTo>
                      <a:pt x="150" y="32"/>
                      <a:pt x="128" y="5"/>
                      <a:pt x="116" y="2"/>
                    </a:cubicBezTo>
                    <a:cubicBezTo>
                      <a:pt x="105" y="0"/>
                      <a:pt x="64" y="19"/>
                      <a:pt x="53" y="22"/>
                    </a:cubicBezTo>
                    <a:cubicBezTo>
                      <a:pt x="43" y="25"/>
                      <a:pt x="18" y="37"/>
                      <a:pt x="9" y="29"/>
                    </a:cubicBezTo>
                    <a:cubicBezTo>
                      <a:pt x="0" y="21"/>
                      <a:pt x="7" y="45"/>
                      <a:pt x="19" y="48"/>
                    </a:cubicBezTo>
                    <a:cubicBezTo>
                      <a:pt x="32" y="52"/>
                      <a:pt x="66" y="41"/>
                      <a:pt x="74" y="38"/>
                    </a:cubicBezTo>
                    <a:cubicBezTo>
                      <a:pt x="80" y="36"/>
                      <a:pt x="98" y="28"/>
                      <a:pt x="108" y="26"/>
                    </a:cubicBezTo>
                    <a:cubicBezTo>
                      <a:pt x="119" y="24"/>
                      <a:pt x="127" y="22"/>
                      <a:pt x="136" y="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F64CA6B2-E06B-40AD-8DF9-9D571CA7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1974851"/>
                <a:ext cx="173038" cy="6826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7"/>
                  </a:cxn>
                  <a:cxn ang="0">
                    <a:pos x="4" y="140"/>
                  </a:cxn>
                  <a:cxn ang="0">
                    <a:pos x="20" y="167"/>
                  </a:cxn>
                  <a:cxn ang="0">
                    <a:pos x="18" y="133"/>
                  </a:cxn>
                  <a:cxn ang="0">
                    <a:pos x="38" y="65"/>
                  </a:cxn>
                  <a:cxn ang="0">
                    <a:pos x="38" y="22"/>
                  </a:cxn>
                  <a:cxn ang="0">
                    <a:pos x="17" y="0"/>
                  </a:cxn>
                </a:cxnLst>
                <a:rect l="0" t="0" r="r" b="b"/>
                <a:pathLst>
                  <a:path w="42" h="167">
                    <a:moveTo>
                      <a:pt x="17" y="0"/>
                    </a:moveTo>
                    <a:cubicBezTo>
                      <a:pt x="20" y="11"/>
                      <a:pt x="17" y="67"/>
                      <a:pt x="12" y="87"/>
                    </a:cubicBezTo>
                    <a:cubicBezTo>
                      <a:pt x="9" y="100"/>
                      <a:pt x="0" y="126"/>
                      <a:pt x="4" y="140"/>
                    </a:cubicBezTo>
                    <a:cubicBezTo>
                      <a:pt x="7" y="154"/>
                      <a:pt x="20" y="167"/>
                      <a:pt x="20" y="167"/>
                    </a:cubicBezTo>
                    <a:cubicBezTo>
                      <a:pt x="17" y="151"/>
                      <a:pt x="16" y="144"/>
                      <a:pt x="18" y="133"/>
                    </a:cubicBezTo>
                    <a:cubicBezTo>
                      <a:pt x="20" y="121"/>
                      <a:pt x="34" y="85"/>
                      <a:pt x="38" y="65"/>
                    </a:cubicBezTo>
                    <a:cubicBezTo>
                      <a:pt x="42" y="47"/>
                      <a:pt x="39" y="28"/>
                      <a:pt x="38" y="22"/>
                    </a:cubicBezTo>
                    <a:cubicBezTo>
                      <a:pt x="37" y="17"/>
                      <a:pt x="17" y="0"/>
                      <a:pt x="1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9EF65078-1439-43EA-91C5-F7399BA9B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500" y="2283619"/>
                <a:ext cx="168275" cy="677069"/>
              </a:xfrm>
              <a:custGeom>
                <a:avLst/>
                <a:gdLst>
                  <a:gd name="connsiteX0" fmla="*/ 4146 w 10000"/>
                  <a:gd name="connsiteY0" fmla="*/ 0 h 10000"/>
                  <a:gd name="connsiteX1" fmla="*/ 2927 w 10000"/>
                  <a:gd name="connsiteY1" fmla="*/ 5210 h 10000"/>
                  <a:gd name="connsiteX2" fmla="*/ 732 w 10000"/>
                  <a:gd name="connsiteY2" fmla="*/ 8383 h 10000"/>
                  <a:gd name="connsiteX3" fmla="*/ 4878 w 10000"/>
                  <a:gd name="connsiteY3" fmla="*/ 10000 h 10000"/>
                  <a:gd name="connsiteX4" fmla="*/ 4390 w 10000"/>
                  <a:gd name="connsiteY4" fmla="*/ 7964 h 10000"/>
                  <a:gd name="connsiteX5" fmla="*/ 9268 w 10000"/>
                  <a:gd name="connsiteY5" fmla="*/ 3832 h 10000"/>
                  <a:gd name="connsiteX6" fmla="*/ 9268 w 10000"/>
                  <a:gd name="connsiteY6" fmla="*/ 1317 h 10000"/>
                  <a:gd name="connsiteX7" fmla="*/ 4146 w 10000"/>
                  <a:gd name="connsiteY7" fmla="*/ 0 h 10000"/>
                  <a:gd name="connsiteX0" fmla="*/ 4146 w 10000"/>
                  <a:gd name="connsiteY0" fmla="*/ 0 h 10000"/>
                  <a:gd name="connsiteX1" fmla="*/ 2927 w 10000"/>
                  <a:gd name="connsiteY1" fmla="*/ 5210 h 10000"/>
                  <a:gd name="connsiteX2" fmla="*/ 732 w 10000"/>
                  <a:gd name="connsiteY2" fmla="*/ 8383 h 10000"/>
                  <a:gd name="connsiteX3" fmla="*/ 4878 w 10000"/>
                  <a:gd name="connsiteY3" fmla="*/ 10000 h 10000"/>
                  <a:gd name="connsiteX4" fmla="*/ 4390 w 10000"/>
                  <a:gd name="connsiteY4" fmla="*/ 7964 h 10000"/>
                  <a:gd name="connsiteX5" fmla="*/ 9268 w 10000"/>
                  <a:gd name="connsiteY5" fmla="*/ 3832 h 10000"/>
                  <a:gd name="connsiteX6" fmla="*/ 9693 w 10000"/>
                  <a:gd name="connsiteY6" fmla="*/ 1247 h 10000"/>
                  <a:gd name="connsiteX7" fmla="*/ 4146 w 10000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4146" y="0"/>
                    </a:moveTo>
                    <a:cubicBezTo>
                      <a:pt x="4878" y="659"/>
                      <a:pt x="4146" y="4012"/>
                      <a:pt x="2927" y="5210"/>
                    </a:cubicBezTo>
                    <a:cubicBezTo>
                      <a:pt x="1951" y="5988"/>
                      <a:pt x="0" y="7545"/>
                      <a:pt x="732" y="8383"/>
                    </a:cubicBezTo>
                    <a:cubicBezTo>
                      <a:pt x="1707" y="9222"/>
                      <a:pt x="4878" y="10000"/>
                      <a:pt x="4878" y="10000"/>
                    </a:cubicBezTo>
                    <a:cubicBezTo>
                      <a:pt x="4146" y="9042"/>
                      <a:pt x="3902" y="8563"/>
                      <a:pt x="4390" y="7964"/>
                    </a:cubicBezTo>
                    <a:cubicBezTo>
                      <a:pt x="4878" y="7246"/>
                      <a:pt x="8049" y="5090"/>
                      <a:pt x="9268" y="3832"/>
                    </a:cubicBezTo>
                    <a:cubicBezTo>
                      <a:pt x="10000" y="2814"/>
                      <a:pt x="9937" y="1607"/>
                      <a:pt x="9693" y="1247"/>
                    </a:cubicBezTo>
                    <a:cubicBezTo>
                      <a:pt x="8780" y="501"/>
                      <a:pt x="4146" y="0"/>
                      <a:pt x="41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03B8377C-8917-4AD6-8BB3-E064DFC3E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013" y="2493963"/>
                <a:ext cx="173038" cy="682625"/>
              </a:xfrm>
              <a:custGeom>
                <a:avLst/>
                <a:gdLst>
                  <a:gd name="connsiteX0" fmla="*/ 4048 w 10000"/>
                  <a:gd name="connsiteY0" fmla="*/ 0 h 10000"/>
                  <a:gd name="connsiteX1" fmla="*/ 2857 w 10000"/>
                  <a:gd name="connsiteY1" fmla="*/ 5210 h 10000"/>
                  <a:gd name="connsiteX2" fmla="*/ 952 w 10000"/>
                  <a:gd name="connsiteY2" fmla="*/ 8383 h 10000"/>
                  <a:gd name="connsiteX3" fmla="*/ 4762 w 10000"/>
                  <a:gd name="connsiteY3" fmla="*/ 10000 h 10000"/>
                  <a:gd name="connsiteX4" fmla="*/ 4286 w 10000"/>
                  <a:gd name="connsiteY4" fmla="*/ 7964 h 10000"/>
                  <a:gd name="connsiteX5" fmla="*/ 9048 w 10000"/>
                  <a:gd name="connsiteY5" fmla="*/ 3832 h 10000"/>
                  <a:gd name="connsiteX6" fmla="*/ 9598 w 10000"/>
                  <a:gd name="connsiteY6" fmla="*/ 1212 h 10000"/>
                  <a:gd name="connsiteX7" fmla="*/ 4048 w 10000"/>
                  <a:gd name="connsiteY7" fmla="*/ 0 h 10000"/>
                  <a:gd name="connsiteX0" fmla="*/ 4048 w 10000"/>
                  <a:gd name="connsiteY0" fmla="*/ 0 h 10000"/>
                  <a:gd name="connsiteX1" fmla="*/ 2857 w 10000"/>
                  <a:gd name="connsiteY1" fmla="*/ 5210 h 10000"/>
                  <a:gd name="connsiteX2" fmla="*/ 952 w 10000"/>
                  <a:gd name="connsiteY2" fmla="*/ 8383 h 10000"/>
                  <a:gd name="connsiteX3" fmla="*/ 4762 w 10000"/>
                  <a:gd name="connsiteY3" fmla="*/ 10000 h 10000"/>
                  <a:gd name="connsiteX4" fmla="*/ 4286 w 10000"/>
                  <a:gd name="connsiteY4" fmla="*/ 7964 h 10000"/>
                  <a:gd name="connsiteX5" fmla="*/ 9048 w 10000"/>
                  <a:gd name="connsiteY5" fmla="*/ 3832 h 10000"/>
                  <a:gd name="connsiteX6" fmla="*/ 9598 w 10000"/>
                  <a:gd name="connsiteY6" fmla="*/ 1212 h 10000"/>
                  <a:gd name="connsiteX7" fmla="*/ 4048 w 10000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4048" y="0"/>
                    </a:moveTo>
                    <a:cubicBezTo>
                      <a:pt x="4762" y="659"/>
                      <a:pt x="4048" y="4012"/>
                      <a:pt x="2857" y="5210"/>
                    </a:cubicBezTo>
                    <a:cubicBezTo>
                      <a:pt x="2143" y="5988"/>
                      <a:pt x="0" y="7545"/>
                      <a:pt x="952" y="8383"/>
                    </a:cubicBezTo>
                    <a:cubicBezTo>
                      <a:pt x="1667" y="9222"/>
                      <a:pt x="4762" y="10000"/>
                      <a:pt x="4762" y="10000"/>
                    </a:cubicBezTo>
                    <a:cubicBezTo>
                      <a:pt x="4048" y="9042"/>
                      <a:pt x="4048" y="8563"/>
                      <a:pt x="4286" y="7964"/>
                    </a:cubicBezTo>
                    <a:cubicBezTo>
                      <a:pt x="4762" y="7246"/>
                      <a:pt x="8095" y="5090"/>
                      <a:pt x="9048" y="3832"/>
                    </a:cubicBezTo>
                    <a:cubicBezTo>
                      <a:pt x="10000" y="2814"/>
                      <a:pt x="9836" y="1572"/>
                      <a:pt x="9598" y="1212"/>
                    </a:cubicBezTo>
                    <a:cubicBezTo>
                      <a:pt x="8534" y="469"/>
                      <a:pt x="4048" y="0"/>
                      <a:pt x="404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3" name="Freeform 16">
                <a:extLst>
                  <a:ext uri="{FF2B5EF4-FFF2-40B4-BE49-F238E27FC236}">
                    <a16:creationId xmlns:a16="http://schemas.microsoft.com/office/drawing/2014/main" id="{85171792-5F37-462A-B2AC-FAA45AD79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383" y="2821786"/>
                <a:ext cx="171450" cy="6826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7"/>
                  </a:cxn>
                  <a:cxn ang="0">
                    <a:pos x="4" y="140"/>
                  </a:cxn>
                  <a:cxn ang="0">
                    <a:pos x="20" y="167"/>
                  </a:cxn>
                  <a:cxn ang="0">
                    <a:pos x="18" y="133"/>
                  </a:cxn>
                  <a:cxn ang="0">
                    <a:pos x="38" y="64"/>
                  </a:cxn>
                  <a:cxn ang="0">
                    <a:pos x="38" y="22"/>
                  </a:cxn>
                  <a:cxn ang="0">
                    <a:pos x="17" y="0"/>
                  </a:cxn>
                </a:cxnLst>
                <a:rect l="0" t="0" r="r" b="b"/>
                <a:pathLst>
                  <a:path w="42" h="167">
                    <a:moveTo>
                      <a:pt x="17" y="0"/>
                    </a:moveTo>
                    <a:cubicBezTo>
                      <a:pt x="21" y="11"/>
                      <a:pt x="18" y="66"/>
                      <a:pt x="12" y="87"/>
                    </a:cubicBezTo>
                    <a:cubicBezTo>
                      <a:pt x="9" y="100"/>
                      <a:pt x="0" y="126"/>
                      <a:pt x="4" y="140"/>
                    </a:cubicBezTo>
                    <a:cubicBezTo>
                      <a:pt x="8" y="154"/>
                      <a:pt x="20" y="167"/>
                      <a:pt x="20" y="167"/>
                    </a:cubicBezTo>
                    <a:cubicBezTo>
                      <a:pt x="18" y="151"/>
                      <a:pt x="17" y="143"/>
                      <a:pt x="18" y="133"/>
                    </a:cubicBezTo>
                    <a:cubicBezTo>
                      <a:pt x="20" y="121"/>
                      <a:pt x="34" y="85"/>
                      <a:pt x="38" y="64"/>
                    </a:cubicBezTo>
                    <a:cubicBezTo>
                      <a:pt x="42" y="47"/>
                      <a:pt x="40" y="28"/>
                      <a:pt x="38" y="22"/>
                    </a:cubicBezTo>
                    <a:cubicBezTo>
                      <a:pt x="37" y="16"/>
                      <a:pt x="17" y="0"/>
                      <a:pt x="1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4" name="Freeform 17">
                <a:extLst>
                  <a:ext uri="{FF2B5EF4-FFF2-40B4-BE49-F238E27FC236}">
                    <a16:creationId xmlns:a16="http://schemas.microsoft.com/office/drawing/2014/main" id="{0583F7A1-16C0-49CD-82EA-E6ED0232D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247" y="3539332"/>
                <a:ext cx="177797" cy="682625"/>
              </a:xfrm>
              <a:custGeom>
                <a:avLst/>
                <a:gdLst>
                  <a:gd name="connsiteX0" fmla="*/ 4323 w 10275"/>
                  <a:gd name="connsiteY0" fmla="*/ 0 h 10000"/>
                  <a:gd name="connsiteX1" fmla="*/ 3132 w 10275"/>
                  <a:gd name="connsiteY1" fmla="*/ 5210 h 10000"/>
                  <a:gd name="connsiteX2" fmla="*/ 952 w 10275"/>
                  <a:gd name="connsiteY2" fmla="*/ 8523 h 10000"/>
                  <a:gd name="connsiteX3" fmla="*/ 5037 w 10275"/>
                  <a:gd name="connsiteY3" fmla="*/ 10000 h 10000"/>
                  <a:gd name="connsiteX4" fmla="*/ 4561 w 10275"/>
                  <a:gd name="connsiteY4" fmla="*/ 7964 h 10000"/>
                  <a:gd name="connsiteX5" fmla="*/ 9323 w 10275"/>
                  <a:gd name="connsiteY5" fmla="*/ 3832 h 10000"/>
                  <a:gd name="connsiteX6" fmla="*/ 9323 w 10275"/>
                  <a:gd name="connsiteY6" fmla="*/ 1317 h 10000"/>
                  <a:gd name="connsiteX7" fmla="*/ 4323 w 10275"/>
                  <a:gd name="connsiteY7" fmla="*/ 0 h 10000"/>
                  <a:gd name="connsiteX0" fmla="*/ 4323 w 10275"/>
                  <a:gd name="connsiteY0" fmla="*/ 0 h 10000"/>
                  <a:gd name="connsiteX1" fmla="*/ 3132 w 10275"/>
                  <a:gd name="connsiteY1" fmla="*/ 5210 h 10000"/>
                  <a:gd name="connsiteX2" fmla="*/ 952 w 10275"/>
                  <a:gd name="connsiteY2" fmla="*/ 8523 h 10000"/>
                  <a:gd name="connsiteX3" fmla="*/ 5037 w 10275"/>
                  <a:gd name="connsiteY3" fmla="*/ 10000 h 10000"/>
                  <a:gd name="connsiteX4" fmla="*/ 4561 w 10275"/>
                  <a:gd name="connsiteY4" fmla="*/ 7964 h 10000"/>
                  <a:gd name="connsiteX5" fmla="*/ 9323 w 10275"/>
                  <a:gd name="connsiteY5" fmla="*/ 3832 h 10000"/>
                  <a:gd name="connsiteX6" fmla="*/ 9323 w 10275"/>
                  <a:gd name="connsiteY6" fmla="*/ 1317 h 10000"/>
                  <a:gd name="connsiteX7" fmla="*/ 4323 w 10275"/>
                  <a:gd name="connsiteY7" fmla="*/ 0 h 10000"/>
                  <a:gd name="connsiteX0" fmla="*/ 4323 w 10275"/>
                  <a:gd name="connsiteY0" fmla="*/ 0 h 10000"/>
                  <a:gd name="connsiteX1" fmla="*/ 3132 w 10275"/>
                  <a:gd name="connsiteY1" fmla="*/ 5210 h 10000"/>
                  <a:gd name="connsiteX2" fmla="*/ 952 w 10275"/>
                  <a:gd name="connsiteY2" fmla="*/ 8523 h 10000"/>
                  <a:gd name="connsiteX3" fmla="*/ 5037 w 10275"/>
                  <a:gd name="connsiteY3" fmla="*/ 10000 h 10000"/>
                  <a:gd name="connsiteX4" fmla="*/ 4561 w 10275"/>
                  <a:gd name="connsiteY4" fmla="*/ 7964 h 10000"/>
                  <a:gd name="connsiteX5" fmla="*/ 9323 w 10275"/>
                  <a:gd name="connsiteY5" fmla="*/ 3832 h 10000"/>
                  <a:gd name="connsiteX6" fmla="*/ 9323 w 10275"/>
                  <a:gd name="connsiteY6" fmla="*/ 1317 h 10000"/>
                  <a:gd name="connsiteX7" fmla="*/ 4323 w 10275"/>
                  <a:gd name="connsiteY7" fmla="*/ 0 h 10000"/>
                  <a:gd name="connsiteX0" fmla="*/ 4323 w 10275"/>
                  <a:gd name="connsiteY0" fmla="*/ 0 h 10000"/>
                  <a:gd name="connsiteX1" fmla="*/ 3132 w 10275"/>
                  <a:gd name="connsiteY1" fmla="*/ 5210 h 10000"/>
                  <a:gd name="connsiteX2" fmla="*/ 952 w 10275"/>
                  <a:gd name="connsiteY2" fmla="*/ 8523 h 10000"/>
                  <a:gd name="connsiteX3" fmla="*/ 5037 w 10275"/>
                  <a:gd name="connsiteY3" fmla="*/ 10000 h 10000"/>
                  <a:gd name="connsiteX4" fmla="*/ 4561 w 10275"/>
                  <a:gd name="connsiteY4" fmla="*/ 7964 h 10000"/>
                  <a:gd name="connsiteX5" fmla="*/ 9323 w 10275"/>
                  <a:gd name="connsiteY5" fmla="*/ 3832 h 10000"/>
                  <a:gd name="connsiteX6" fmla="*/ 9598 w 10275"/>
                  <a:gd name="connsiteY6" fmla="*/ 1212 h 10000"/>
                  <a:gd name="connsiteX7" fmla="*/ 4323 w 10275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75" h="10000">
                    <a:moveTo>
                      <a:pt x="4323" y="0"/>
                    </a:moveTo>
                    <a:cubicBezTo>
                      <a:pt x="5037" y="599"/>
                      <a:pt x="4323" y="3952"/>
                      <a:pt x="3132" y="5210"/>
                    </a:cubicBezTo>
                    <a:cubicBezTo>
                      <a:pt x="2418" y="5988"/>
                      <a:pt x="0" y="7685"/>
                      <a:pt x="952" y="8523"/>
                    </a:cubicBezTo>
                    <a:cubicBezTo>
                      <a:pt x="1667" y="9362"/>
                      <a:pt x="5037" y="10000"/>
                      <a:pt x="5037" y="10000"/>
                    </a:cubicBezTo>
                    <a:cubicBezTo>
                      <a:pt x="4323" y="9042"/>
                      <a:pt x="4085" y="8563"/>
                      <a:pt x="4561" y="7964"/>
                    </a:cubicBezTo>
                    <a:cubicBezTo>
                      <a:pt x="5037" y="7186"/>
                      <a:pt x="8370" y="5090"/>
                      <a:pt x="9323" y="3832"/>
                    </a:cubicBezTo>
                    <a:cubicBezTo>
                      <a:pt x="10275" y="2814"/>
                      <a:pt x="9836" y="1572"/>
                      <a:pt x="9598" y="1212"/>
                    </a:cubicBezTo>
                    <a:cubicBezTo>
                      <a:pt x="8947" y="330"/>
                      <a:pt x="4323" y="0"/>
                      <a:pt x="432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id="{1DE0D404-79CA-4DE6-B5DF-115911C9A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25" y="3892526"/>
                <a:ext cx="173038" cy="689793"/>
              </a:xfrm>
              <a:custGeom>
                <a:avLst/>
                <a:gdLst>
                  <a:gd name="connsiteX0" fmla="*/ 4048 w 10000"/>
                  <a:gd name="connsiteY0" fmla="*/ 0 h 10105"/>
                  <a:gd name="connsiteX1" fmla="*/ 2857 w 10000"/>
                  <a:gd name="connsiteY1" fmla="*/ 5315 h 10105"/>
                  <a:gd name="connsiteX2" fmla="*/ 952 w 10000"/>
                  <a:gd name="connsiteY2" fmla="*/ 8488 h 10105"/>
                  <a:gd name="connsiteX3" fmla="*/ 4762 w 10000"/>
                  <a:gd name="connsiteY3" fmla="*/ 10105 h 10105"/>
                  <a:gd name="connsiteX4" fmla="*/ 4286 w 10000"/>
                  <a:gd name="connsiteY4" fmla="*/ 8069 h 10105"/>
                  <a:gd name="connsiteX5" fmla="*/ 9048 w 10000"/>
                  <a:gd name="connsiteY5" fmla="*/ 3937 h 10105"/>
                  <a:gd name="connsiteX6" fmla="*/ 9048 w 10000"/>
                  <a:gd name="connsiteY6" fmla="*/ 1422 h 10105"/>
                  <a:gd name="connsiteX7" fmla="*/ 4048 w 10000"/>
                  <a:gd name="connsiteY7" fmla="*/ 0 h 1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105">
                    <a:moveTo>
                      <a:pt x="4048" y="0"/>
                    </a:moveTo>
                    <a:cubicBezTo>
                      <a:pt x="4762" y="599"/>
                      <a:pt x="4048" y="4057"/>
                      <a:pt x="2857" y="5315"/>
                    </a:cubicBezTo>
                    <a:cubicBezTo>
                      <a:pt x="2143" y="6093"/>
                      <a:pt x="0" y="7650"/>
                      <a:pt x="952" y="8488"/>
                    </a:cubicBezTo>
                    <a:cubicBezTo>
                      <a:pt x="1667" y="9327"/>
                      <a:pt x="4762" y="10105"/>
                      <a:pt x="4762" y="10105"/>
                    </a:cubicBezTo>
                    <a:cubicBezTo>
                      <a:pt x="4048" y="9147"/>
                      <a:pt x="3810" y="8668"/>
                      <a:pt x="4286" y="8069"/>
                    </a:cubicBezTo>
                    <a:cubicBezTo>
                      <a:pt x="4762" y="7291"/>
                      <a:pt x="8095" y="5195"/>
                      <a:pt x="9048" y="3937"/>
                    </a:cubicBezTo>
                    <a:cubicBezTo>
                      <a:pt x="10000" y="2919"/>
                      <a:pt x="9881" y="2078"/>
                      <a:pt x="9048" y="1422"/>
                    </a:cubicBezTo>
                    <a:cubicBezTo>
                      <a:pt x="8215" y="766"/>
                      <a:pt x="4048" y="0"/>
                      <a:pt x="404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:a16="http://schemas.microsoft.com/office/drawing/2014/main" id="{6C17EC50-F921-44AE-98D7-100E49E6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676" y="3363119"/>
                <a:ext cx="174350" cy="701671"/>
              </a:xfrm>
              <a:custGeom>
                <a:avLst/>
                <a:gdLst>
                  <a:gd name="connsiteX0" fmla="*/ 4146 w 10000"/>
                  <a:gd name="connsiteY0" fmla="*/ 0 h 10174"/>
                  <a:gd name="connsiteX1" fmla="*/ 2927 w 10000"/>
                  <a:gd name="connsiteY1" fmla="*/ 5210 h 10174"/>
                  <a:gd name="connsiteX2" fmla="*/ 732 w 10000"/>
                  <a:gd name="connsiteY2" fmla="*/ 8383 h 10174"/>
                  <a:gd name="connsiteX3" fmla="*/ 5161 w 10000"/>
                  <a:gd name="connsiteY3" fmla="*/ 10174 h 10174"/>
                  <a:gd name="connsiteX4" fmla="*/ 4390 w 10000"/>
                  <a:gd name="connsiteY4" fmla="*/ 7964 h 10174"/>
                  <a:gd name="connsiteX5" fmla="*/ 9268 w 10000"/>
                  <a:gd name="connsiteY5" fmla="*/ 3832 h 10174"/>
                  <a:gd name="connsiteX6" fmla="*/ 9268 w 10000"/>
                  <a:gd name="connsiteY6" fmla="*/ 1317 h 10174"/>
                  <a:gd name="connsiteX7" fmla="*/ 4146 w 10000"/>
                  <a:gd name="connsiteY7" fmla="*/ 0 h 10174"/>
                  <a:gd name="connsiteX0" fmla="*/ 4146 w 10000"/>
                  <a:gd name="connsiteY0" fmla="*/ 0 h 10174"/>
                  <a:gd name="connsiteX1" fmla="*/ 2927 w 10000"/>
                  <a:gd name="connsiteY1" fmla="*/ 5210 h 10174"/>
                  <a:gd name="connsiteX2" fmla="*/ 732 w 10000"/>
                  <a:gd name="connsiteY2" fmla="*/ 8383 h 10174"/>
                  <a:gd name="connsiteX3" fmla="*/ 5161 w 10000"/>
                  <a:gd name="connsiteY3" fmla="*/ 10174 h 10174"/>
                  <a:gd name="connsiteX4" fmla="*/ 4390 w 10000"/>
                  <a:gd name="connsiteY4" fmla="*/ 7964 h 10174"/>
                  <a:gd name="connsiteX5" fmla="*/ 9268 w 10000"/>
                  <a:gd name="connsiteY5" fmla="*/ 3832 h 10174"/>
                  <a:gd name="connsiteX6" fmla="*/ 9268 w 10000"/>
                  <a:gd name="connsiteY6" fmla="*/ 1317 h 10174"/>
                  <a:gd name="connsiteX7" fmla="*/ 4146 w 10000"/>
                  <a:gd name="connsiteY7" fmla="*/ 0 h 10174"/>
                  <a:gd name="connsiteX0" fmla="*/ 4146 w 10361"/>
                  <a:gd name="connsiteY0" fmla="*/ 0 h 10174"/>
                  <a:gd name="connsiteX1" fmla="*/ 2927 w 10361"/>
                  <a:gd name="connsiteY1" fmla="*/ 5210 h 10174"/>
                  <a:gd name="connsiteX2" fmla="*/ 732 w 10361"/>
                  <a:gd name="connsiteY2" fmla="*/ 8383 h 10174"/>
                  <a:gd name="connsiteX3" fmla="*/ 5161 w 10361"/>
                  <a:gd name="connsiteY3" fmla="*/ 10174 h 10174"/>
                  <a:gd name="connsiteX4" fmla="*/ 4390 w 10361"/>
                  <a:gd name="connsiteY4" fmla="*/ 7964 h 10174"/>
                  <a:gd name="connsiteX5" fmla="*/ 9268 w 10361"/>
                  <a:gd name="connsiteY5" fmla="*/ 3832 h 10174"/>
                  <a:gd name="connsiteX6" fmla="*/ 10117 w 10361"/>
                  <a:gd name="connsiteY6" fmla="*/ 1561 h 10174"/>
                  <a:gd name="connsiteX7" fmla="*/ 4146 w 10361"/>
                  <a:gd name="connsiteY7" fmla="*/ 0 h 10174"/>
                  <a:gd name="connsiteX0" fmla="*/ 4146 w 10361"/>
                  <a:gd name="connsiteY0" fmla="*/ 0 h 10279"/>
                  <a:gd name="connsiteX1" fmla="*/ 2927 w 10361"/>
                  <a:gd name="connsiteY1" fmla="*/ 5210 h 10279"/>
                  <a:gd name="connsiteX2" fmla="*/ 732 w 10361"/>
                  <a:gd name="connsiteY2" fmla="*/ 8383 h 10279"/>
                  <a:gd name="connsiteX3" fmla="*/ 5020 w 10361"/>
                  <a:gd name="connsiteY3" fmla="*/ 10279 h 10279"/>
                  <a:gd name="connsiteX4" fmla="*/ 4390 w 10361"/>
                  <a:gd name="connsiteY4" fmla="*/ 7964 h 10279"/>
                  <a:gd name="connsiteX5" fmla="*/ 9268 w 10361"/>
                  <a:gd name="connsiteY5" fmla="*/ 3832 h 10279"/>
                  <a:gd name="connsiteX6" fmla="*/ 10117 w 10361"/>
                  <a:gd name="connsiteY6" fmla="*/ 1561 h 10279"/>
                  <a:gd name="connsiteX7" fmla="*/ 4146 w 10361"/>
                  <a:gd name="connsiteY7" fmla="*/ 0 h 1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61" h="10279">
                    <a:moveTo>
                      <a:pt x="4146" y="0"/>
                    </a:moveTo>
                    <a:cubicBezTo>
                      <a:pt x="4878" y="599"/>
                      <a:pt x="4146" y="3952"/>
                      <a:pt x="2927" y="5210"/>
                    </a:cubicBezTo>
                    <a:cubicBezTo>
                      <a:pt x="1951" y="5988"/>
                      <a:pt x="0" y="7545"/>
                      <a:pt x="732" y="8383"/>
                    </a:cubicBezTo>
                    <a:cubicBezTo>
                      <a:pt x="1707" y="9222"/>
                      <a:pt x="5020" y="10279"/>
                      <a:pt x="5020" y="10279"/>
                    </a:cubicBezTo>
                    <a:cubicBezTo>
                      <a:pt x="4288" y="9321"/>
                      <a:pt x="3902" y="8563"/>
                      <a:pt x="4390" y="7964"/>
                    </a:cubicBezTo>
                    <a:cubicBezTo>
                      <a:pt x="4878" y="7186"/>
                      <a:pt x="8049" y="5090"/>
                      <a:pt x="9268" y="3832"/>
                    </a:cubicBezTo>
                    <a:cubicBezTo>
                      <a:pt x="10000" y="2814"/>
                      <a:pt x="10361" y="1921"/>
                      <a:pt x="10117" y="1561"/>
                    </a:cubicBezTo>
                    <a:cubicBezTo>
                      <a:pt x="9912" y="679"/>
                      <a:pt x="4146" y="0"/>
                      <a:pt x="41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8A4D87DB-AAD0-4A25-BADC-FBEF9553D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3017049"/>
                <a:ext cx="175188" cy="684213"/>
              </a:xfrm>
              <a:custGeom>
                <a:avLst/>
                <a:gdLst>
                  <a:gd name="connsiteX0" fmla="*/ 4048 w 10218"/>
                  <a:gd name="connsiteY0" fmla="*/ 0 h 10000"/>
                  <a:gd name="connsiteX1" fmla="*/ 2857 w 10218"/>
                  <a:gd name="connsiteY1" fmla="*/ 5210 h 10000"/>
                  <a:gd name="connsiteX2" fmla="*/ 952 w 10218"/>
                  <a:gd name="connsiteY2" fmla="*/ 8383 h 10000"/>
                  <a:gd name="connsiteX3" fmla="*/ 4762 w 10218"/>
                  <a:gd name="connsiteY3" fmla="*/ 10000 h 10000"/>
                  <a:gd name="connsiteX4" fmla="*/ 4286 w 10218"/>
                  <a:gd name="connsiteY4" fmla="*/ 7964 h 10000"/>
                  <a:gd name="connsiteX5" fmla="*/ 9048 w 10218"/>
                  <a:gd name="connsiteY5" fmla="*/ 3832 h 10000"/>
                  <a:gd name="connsiteX6" fmla="*/ 9742 w 10218"/>
                  <a:gd name="connsiteY6" fmla="*/ 1247 h 10000"/>
                  <a:gd name="connsiteX7" fmla="*/ 4048 w 10218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18" h="10000">
                    <a:moveTo>
                      <a:pt x="4048" y="0"/>
                    </a:moveTo>
                    <a:cubicBezTo>
                      <a:pt x="5000" y="659"/>
                      <a:pt x="4286" y="3952"/>
                      <a:pt x="2857" y="5210"/>
                    </a:cubicBezTo>
                    <a:cubicBezTo>
                      <a:pt x="2143" y="5988"/>
                      <a:pt x="0" y="7545"/>
                      <a:pt x="952" y="8383"/>
                    </a:cubicBezTo>
                    <a:cubicBezTo>
                      <a:pt x="1905" y="9222"/>
                      <a:pt x="4762" y="10000"/>
                      <a:pt x="4762" y="10000"/>
                    </a:cubicBezTo>
                    <a:cubicBezTo>
                      <a:pt x="4286" y="9042"/>
                      <a:pt x="4048" y="8563"/>
                      <a:pt x="4286" y="7964"/>
                    </a:cubicBezTo>
                    <a:cubicBezTo>
                      <a:pt x="4762" y="7246"/>
                      <a:pt x="8095" y="5090"/>
                      <a:pt x="9048" y="3832"/>
                    </a:cubicBezTo>
                    <a:cubicBezTo>
                      <a:pt x="10000" y="2814"/>
                      <a:pt x="10218" y="1607"/>
                      <a:pt x="9742" y="1247"/>
                    </a:cubicBezTo>
                    <a:cubicBezTo>
                      <a:pt x="9504" y="888"/>
                      <a:pt x="4048" y="0"/>
                      <a:pt x="404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ECDE0">
                      <a:tint val="66000"/>
                      <a:satMod val="160000"/>
                    </a:srgbClr>
                  </a:gs>
                  <a:gs pos="50000">
                    <a:srgbClr val="6ECDE0">
                      <a:tint val="44500"/>
                      <a:satMod val="160000"/>
                    </a:srgbClr>
                  </a:gs>
                  <a:gs pos="100000">
                    <a:srgbClr val="6ECDE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60" name="12-Point Star 73">
              <a:extLst>
                <a:ext uri="{FF2B5EF4-FFF2-40B4-BE49-F238E27FC236}">
                  <a16:creationId xmlns:a16="http://schemas.microsoft.com/office/drawing/2014/main" id="{432E5F43-E3F3-491C-84CF-38FC048E9DFD}"/>
                </a:ext>
              </a:extLst>
            </p:cNvPr>
            <p:cNvSpPr/>
            <p:nvPr/>
          </p:nvSpPr>
          <p:spPr bwMode="blackWhite">
            <a:xfrm>
              <a:off x="5905734" y="5033509"/>
              <a:ext cx="200948" cy="200937"/>
            </a:xfrm>
            <a:prstGeom prst="star12">
              <a:avLst>
                <a:gd name="adj" fmla="val 29657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1" name="TextBox 74">
              <a:extLst>
                <a:ext uri="{FF2B5EF4-FFF2-40B4-BE49-F238E27FC236}">
                  <a16:creationId xmlns:a16="http://schemas.microsoft.com/office/drawing/2014/main" id="{2EA1723E-A06F-4A4D-9800-F20451BB5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774" y="5511800"/>
              <a:ext cx="996950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Aft>
                  <a:spcPct val="20000"/>
                </a:spcAft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900" b="0" i="1" dirty="0">
                  <a:solidFill>
                    <a:srgbClr val="FFFFFF"/>
                  </a:solidFill>
                  <a:cs typeface="Arial" panose="020B0604020202020204" pitchFamily="34" charset="0"/>
                </a:rPr>
                <a:t>Nukleus</a:t>
              </a:r>
              <a:endParaRPr lang="en-US" altLang="en-US" sz="900" b="0" i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9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</a:t>
            </a:r>
            <a:r>
              <a:rPr lang="hy-AM" dirty="0" smtClean="0"/>
              <a:t>ո</a:t>
            </a:r>
            <a:r>
              <a:rPr lang="az-Cyrl-AZ" dirty="0"/>
              <a:t>о</a:t>
            </a:r>
            <a:r>
              <a:rPr lang="tr-TR" dirty="0"/>
              <a:t>tuzum</a:t>
            </a:r>
            <a:r>
              <a:rPr lang="az-Cyrl-AZ" dirty="0"/>
              <a:t>а</a:t>
            </a:r>
            <a:r>
              <a:rPr lang="tr-TR" dirty="0"/>
              <a:t>b </a:t>
            </a:r>
            <a:r>
              <a:rPr lang="tr-TR" dirty="0" err="1" smtClean="0"/>
              <a:t>ozogamisin</a:t>
            </a:r>
            <a:r>
              <a:rPr lang="tr-TR" dirty="0" smtClean="0"/>
              <a:t>-INO-VATE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59062" y="1849821"/>
            <a:ext cx="6121838" cy="432714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R/R ALL, faz-3, </a:t>
            </a:r>
            <a:r>
              <a:rPr lang="tr-TR" dirty="0" err="1" smtClean="0"/>
              <a:t>randomize</a:t>
            </a:r>
            <a:r>
              <a:rPr lang="tr-TR" dirty="0" smtClean="0"/>
              <a:t>, 218 hasta</a:t>
            </a:r>
          </a:p>
          <a:p>
            <a:r>
              <a:rPr lang="tr-TR" dirty="0" smtClean="0"/>
              <a:t>IO-KT (FLAG, Ara-C + </a:t>
            </a:r>
            <a:r>
              <a:rPr lang="tr-TR" dirty="0" err="1" smtClean="0"/>
              <a:t>mitox</a:t>
            </a:r>
            <a:r>
              <a:rPr lang="tr-TR" dirty="0" smtClean="0"/>
              <a:t>, HIDAC) 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sonlanım yanıt ve OS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CR % 80.7-% </a:t>
            </a:r>
            <a:r>
              <a:rPr lang="tr-TR" dirty="0"/>
              <a:t>29.4 </a:t>
            </a:r>
            <a:r>
              <a:rPr lang="tr-TR" dirty="0" smtClean="0"/>
              <a:t>(P </a:t>
            </a:r>
            <a:r>
              <a:rPr lang="tr-TR" dirty="0"/>
              <a:t>&lt;0.001</a:t>
            </a:r>
            <a:r>
              <a:rPr lang="tr-TR" dirty="0" smtClean="0"/>
              <a:t>).</a:t>
            </a:r>
            <a:endParaRPr lang="tr-TR" dirty="0"/>
          </a:p>
          <a:p>
            <a:r>
              <a:rPr lang="tr-TR" dirty="0" smtClean="0"/>
              <a:t>PFS </a:t>
            </a:r>
            <a:r>
              <a:rPr lang="tr-TR" dirty="0"/>
              <a:t>daha uzundu (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/>
              <a:t>5.0 ay </a:t>
            </a:r>
            <a:r>
              <a:rPr lang="tr-TR" dirty="0" smtClean="0"/>
              <a:t>-1.8 </a:t>
            </a:r>
            <a:r>
              <a:rPr lang="tr-TR" dirty="0"/>
              <a:t>ay </a:t>
            </a:r>
            <a:r>
              <a:rPr lang="tr-TR" dirty="0" smtClean="0"/>
              <a:t>p&lt;0.001)</a:t>
            </a:r>
            <a:endParaRPr lang="tr-TR" dirty="0"/>
          </a:p>
          <a:p>
            <a:r>
              <a:rPr lang="tr-TR" dirty="0" err="1" smtClean="0"/>
              <a:t>Median</a:t>
            </a:r>
            <a:r>
              <a:rPr lang="tr-TR" dirty="0" smtClean="0"/>
              <a:t> OS </a:t>
            </a:r>
            <a:r>
              <a:rPr lang="it-IT" dirty="0" smtClean="0"/>
              <a:t>7.7 </a:t>
            </a:r>
            <a:r>
              <a:rPr lang="it-IT" dirty="0"/>
              <a:t>ay </a:t>
            </a:r>
            <a:r>
              <a:rPr lang="tr-TR" dirty="0" smtClean="0"/>
              <a:t>-</a:t>
            </a:r>
            <a:r>
              <a:rPr lang="it-IT" dirty="0" smtClean="0"/>
              <a:t> </a:t>
            </a:r>
            <a:r>
              <a:rPr lang="it-IT" dirty="0"/>
              <a:t>6.7 ay </a:t>
            </a:r>
            <a:r>
              <a:rPr lang="it-IT" dirty="0" smtClean="0"/>
              <a:t>(</a:t>
            </a:r>
            <a:r>
              <a:rPr lang="it-IT" dirty="0"/>
              <a:t>P = 0.04). </a:t>
            </a:r>
            <a:endParaRPr lang="tr-TR" dirty="0" smtClean="0"/>
          </a:p>
          <a:p>
            <a:r>
              <a:rPr lang="tr-TR" dirty="0" smtClean="0"/>
              <a:t>Daha az </a:t>
            </a:r>
            <a:r>
              <a:rPr lang="tr-TR" dirty="0" err="1" smtClean="0"/>
              <a:t>tx</a:t>
            </a:r>
            <a:r>
              <a:rPr lang="tr-TR" dirty="0" smtClean="0"/>
              <a:t>-FEN (%12-%18)</a:t>
            </a:r>
          </a:p>
          <a:p>
            <a:r>
              <a:rPr lang="tr-TR" dirty="0" smtClean="0"/>
              <a:t>VOD </a:t>
            </a:r>
            <a:r>
              <a:rPr lang="tr-TR" dirty="0" err="1" smtClean="0"/>
              <a:t>insidansı</a:t>
            </a:r>
            <a:r>
              <a:rPr lang="tr-TR" dirty="0" smtClean="0"/>
              <a:t> %11-%1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6883400" y="6388100"/>
            <a:ext cx="1076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>
                <a:hlinkClick r:id="rId3"/>
              </a:rPr>
              <a:t>Kantarjian</a:t>
            </a:r>
            <a:r>
              <a:rPr lang="tr-TR" sz="800" dirty="0">
                <a:hlinkClick r:id="rId3"/>
              </a:rPr>
              <a:t> HM, </a:t>
            </a:r>
            <a:r>
              <a:rPr lang="tr-TR" sz="800" dirty="0" smtClean="0">
                <a:hlinkClick r:id="rId3"/>
              </a:rPr>
              <a:t>et </a:t>
            </a:r>
            <a:r>
              <a:rPr lang="tr-TR" sz="800" dirty="0">
                <a:hlinkClick r:id="rId3"/>
              </a:rPr>
              <a:t>al. </a:t>
            </a:r>
            <a:r>
              <a:rPr lang="tr-TR" sz="800" dirty="0" err="1">
                <a:hlinkClick r:id="rId3"/>
              </a:rPr>
              <a:t>Inotuzumab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Ozogamicin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versus</a:t>
            </a:r>
            <a:r>
              <a:rPr lang="tr-TR" sz="800" dirty="0">
                <a:hlinkClick r:id="rId3"/>
              </a:rPr>
              <a:t> Standard </a:t>
            </a:r>
            <a:r>
              <a:rPr lang="tr-TR" sz="800" dirty="0" err="1">
                <a:hlinkClick r:id="rId3"/>
              </a:rPr>
              <a:t>Therapy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for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Acute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Lymphoblastic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Leukemia</a:t>
            </a:r>
            <a:r>
              <a:rPr lang="tr-TR" sz="800" dirty="0">
                <a:hlinkClick r:id="rId3"/>
              </a:rPr>
              <a:t>.</a:t>
            </a:r>
            <a:endParaRPr lang="tr-TR" sz="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100" y="2075900"/>
            <a:ext cx="6180605" cy="192539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4" y="-72072"/>
            <a:ext cx="5315692" cy="689706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84" y="3652723"/>
            <a:ext cx="5258534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Inotuzumab</a:t>
            </a:r>
            <a:r>
              <a:rPr lang="tr-TR" dirty="0" smtClean="0"/>
              <a:t> </a:t>
            </a:r>
            <a:r>
              <a:rPr lang="tr-TR" dirty="0" err="1" smtClean="0"/>
              <a:t>ozogamisin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300" y="1780719"/>
            <a:ext cx="9469787" cy="48915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71968"/>
            <a:ext cx="7993680" cy="52143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79500" y="2286000"/>
            <a:ext cx="85217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Daha yüksek </a:t>
            </a:r>
            <a:r>
              <a:rPr lang="tr-TR" sz="2400" dirty="0" err="1"/>
              <a:t>remisyon</a:t>
            </a:r>
            <a:r>
              <a:rPr lang="tr-TR" sz="2400" dirty="0"/>
              <a:t> oranı </a:t>
            </a:r>
            <a:endParaRPr lang="tr-TR" sz="2400" dirty="0" smtClean="0"/>
          </a:p>
          <a:p>
            <a:r>
              <a:rPr lang="tr-TR" sz="2400" dirty="0" smtClean="0"/>
              <a:t>Daha </a:t>
            </a:r>
            <a:r>
              <a:rPr lang="tr-TR" sz="2400" dirty="0"/>
              <a:t>fazla </a:t>
            </a:r>
            <a:r>
              <a:rPr lang="tr-TR" sz="2400" dirty="0" smtClean="0"/>
              <a:t> </a:t>
            </a:r>
            <a:r>
              <a:rPr lang="tr-TR" sz="2400" dirty="0"/>
              <a:t>MRD negatifliğine ulaştı (2.8 kat artış; </a:t>
            </a:r>
            <a:r>
              <a:rPr lang="tr-TR" sz="2400" i="1" dirty="0" smtClean="0"/>
              <a:t>p</a:t>
            </a:r>
            <a:r>
              <a:rPr lang="tr-TR" sz="2400" dirty="0" smtClean="0"/>
              <a:t>&lt;0.001)</a:t>
            </a:r>
          </a:p>
          <a:p>
            <a:r>
              <a:rPr lang="tr-TR" sz="2400" dirty="0" smtClean="0"/>
              <a:t>Daha </a:t>
            </a:r>
            <a:r>
              <a:rPr lang="tr-TR" sz="2400" dirty="0"/>
              <a:t>fazla </a:t>
            </a:r>
            <a:r>
              <a:rPr lang="tr-TR" sz="2400" dirty="0" smtClean="0"/>
              <a:t>HCT geçiş (%41-%11, </a:t>
            </a:r>
            <a:r>
              <a:rPr lang="tr-TR" sz="2400" i="1" dirty="0" smtClean="0"/>
              <a:t>P</a:t>
            </a:r>
            <a:r>
              <a:rPr lang="tr-TR" sz="2400" dirty="0" smtClean="0"/>
              <a:t>&lt;0.001</a:t>
            </a:r>
            <a:r>
              <a:rPr lang="tr-TR" sz="2400" dirty="0"/>
              <a:t>). </a:t>
            </a:r>
            <a:endParaRPr lang="tr-TR" sz="2400" dirty="0" smtClean="0"/>
          </a:p>
          <a:p>
            <a:r>
              <a:rPr lang="tr-TR" sz="2400" dirty="0" smtClean="0"/>
              <a:t>PFS ve OS daha iyi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935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Inotuzumab</a:t>
            </a:r>
            <a:r>
              <a:rPr lang="tr-TR" dirty="0"/>
              <a:t> </a:t>
            </a:r>
            <a:r>
              <a:rPr lang="tr-TR" dirty="0" err="1" smtClean="0"/>
              <a:t>ozogamisin</a:t>
            </a:r>
            <a:r>
              <a:rPr lang="tr-TR" dirty="0" smtClean="0"/>
              <a:t>-AE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470400" y="6350000"/>
            <a:ext cx="658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Kantarjian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HM,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Inotuzumab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ozogamicin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versus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standard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care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relapsed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refractory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leukemia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: Final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report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long-term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survival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follow-up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randomized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phase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3 INO-VATE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. </a:t>
            </a:r>
          </a:p>
        </p:txBody>
      </p:sp>
      <p:graphicFrame>
        <p:nvGraphicFramePr>
          <p:cNvPr id="5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97541"/>
              </p:ext>
            </p:extLst>
          </p:nvPr>
        </p:nvGraphicFramePr>
        <p:xfrm>
          <a:off x="741681" y="1330956"/>
          <a:ext cx="5256531" cy="4751435"/>
        </p:xfrm>
        <a:graphic>
          <a:graphicData uri="http://schemas.openxmlformats.org/drawingml/2006/table">
            <a:tbl>
              <a:tblPr firstRow="1" firstCol="1" bandRow="1"/>
              <a:tblGrid>
                <a:gridCol w="2014211">
                  <a:extLst>
                    <a:ext uri="{9D8B030D-6E8A-4147-A177-3AD203B41FA5}">
                      <a16:colId xmlns:a16="http://schemas.microsoft.com/office/drawing/2014/main" val="2920503918"/>
                    </a:ext>
                  </a:extLst>
                </a:gridCol>
                <a:gridCol w="810580">
                  <a:extLst>
                    <a:ext uri="{9D8B030D-6E8A-4147-A177-3AD203B41FA5}">
                      <a16:colId xmlns:a16="http://schemas.microsoft.com/office/drawing/2014/main" val="2496715504"/>
                    </a:ext>
                  </a:extLst>
                </a:gridCol>
                <a:gridCol w="810580">
                  <a:extLst>
                    <a:ext uri="{9D8B030D-6E8A-4147-A177-3AD203B41FA5}">
                      <a16:colId xmlns:a16="http://schemas.microsoft.com/office/drawing/2014/main" val="740437269"/>
                    </a:ext>
                  </a:extLst>
                </a:gridCol>
                <a:gridCol w="810580">
                  <a:extLst>
                    <a:ext uri="{9D8B030D-6E8A-4147-A177-3AD203B41FA5}">
                      <a16:colId xmlns:a16="http://schemas.microsoft.com/office/drawing/2014/main" val="2518189030"/>
                    </a:ext>
                  </a:extLst>
                </a:gridCol>
                <a:gridCol w="810580">
                  <a:extLst>
                    <a:ext uri="{9D8B030D-6E8A-4147-A177-3AD203B41FA5}">
                      <a16:colId xmlns:a16="http://schemas.microsoft.com/office/drawing/2014/main" val="1104618113"/>
                    </a:ext>
                  </a:extLst>
                </a:gridCol>
              </a:tblGrid>
              <a:tr h="1841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Advers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Olay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InO (n=164)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SoC (n=143)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23958"/>
                  </a:ext>
                </a:extLst>
              </a:tr>
              <a:tr h="3682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Tüm Dereceler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Derece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≥3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Tüm Dereceler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Derece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≥3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42609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Hepsi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 (87.8)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 (70.1)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130 (90.9)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114 (79.7)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07928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Trombositopeni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(33.5)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(24.4)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 (49.7)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 (40.9)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751593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Nötropeni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 (37.8)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 (36.0)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 (39.9)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(37.8)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25842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Anemi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(20.1)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(12.2)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(42.0)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(35.0)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730350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Bulantı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(15.9)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(35.0)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41223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Febril</a:t>
                      </a: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nötropeni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(14.0)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(14.0)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(45.5)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(45.5)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94592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Ateş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(14.0)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(1.8)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 (23.8)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(2.8)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02567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Lökopeni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(18.9)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(17.7)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 (25.9)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 (25.2)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860786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İshal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(6.1)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(21.7)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440570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Baş ağrısı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(7.9)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(1.2)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(9.1)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308134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Lenfopeni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(12.8)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(11.6)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(16.8)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(16.8)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67505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Bitkinlik (</a:t>
                      </a:r>
                      <a:r>
                        <a:rPr lang="tr-TR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Fatik</a:t>
                      </a: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(13.4)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(1.2)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(10.5)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814475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Konstipasyon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(4.9)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(7.0)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8921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Kusma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(6.7)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(0.6)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(17.5)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20668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Hiperbilirübi</a:t>
                      </a: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(10.4)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(3.7)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(8.4)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(2.8)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28389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Hipokalemi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(4.9)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(1.2)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(10.5)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(3.5)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184525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AST </a:t>
                      </a: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artışı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(10.4)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(0.6)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(5.6)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38573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Karın ağrısı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(3.7)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(0.6)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(7.7)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639930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GGT </a:t>
                      </a: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artışı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(12.8)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(4.9)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(1.4)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(1.4)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93260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Uykusuzluk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(3.7)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(2.1)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48380"/>
                  </a:ext>
                </a:extLst>
              </a:tr>
              <a:tr h="199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Öksürük</a:t>
                      </a:r>
                      <a:endParaRPr lang="en-GB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21" marR="42721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(1.2)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(4.2)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03875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6817360" y="1605280"/>
            <a:ext cx="393192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Tüm derecelerde ve Derece </a:t>
            </a:r>
            <a:r>
              <a:rPr lang="en-GB" dirty="0"/>
              <a:t>≥3</a:t>
            </a:r>
            <a:r>
              <a:rPr lang="tr-TR" dirty="0"/>
              <a:t> AO’ların sıklığı tedavi kolları arasında benzer olup en sık hematolojik </a:t>
            </a:r>
            <a:r>
              <a:rPr lang="tr-TR" dirty="0" smtClean="0"/>
              <a:t>AO</a:t>
            </a:r>
          </a:p>
          <a:p>
            <a:endParaRPr lang="en-GB" dirty="0"/>
          </a:p>
          <a:p>
            <a:r>
              <a:rPr lang="en-GB" dirty="0" err="1" smtClean="0"/>
              <a:t>InO</a:t>
            </a:r>
            <a:r>
              <a:rPr lang="en-GB" dirty="0" smtClean="0"/>
              <a:t> </a:t>
            </a:r>
            <a:r>
              <a:rPr lang="tr-TR" dirty="0"/>
              <a:t>kolunda </a:t>
            </a:r>
            <a:endParaRPr lang="tr-TR" dirty="0" smtClean="0"/>
          </a:p>
          <a:p>
            <a:r>
              <a:rPr lang="tr-TR" dirty="0"/>
              <a:t>	</a:t>
            </a:r>
            <a:r>
              <a:rPr lang="tr-TR" dirty="0" smtClean="0"/>
              <a:t>AO’lara </a:t>
            </a:r>
            <a:r>
              <a:rPr lang="tr-TR" dirty="0"/>
              <a:t>bağlı olarak dozun azaltıldığı hastaların oranı (%2.1’e karşılık %3.0), </a:t>
            </a:r>
            <a:endParaRPr lang="tr-TR" dirty="0" smtClean="0"/>
          </a:p>
          <a:p>
            <a:r>
              <a:rPr lang="tr-TR" dirty="0"/>
              <a:t>	</a:t>
            </a:r>
            <a:r>
              <a:rPr lang="tr-TR" dirty="0" smtClean="0"/>
              <a:t>ilacın </a:t>
            </a:r>
            <a:r>
              <a:rPr lang="tr-TR" dirty="0"/>
              <a:t>geçici  </a:t>
            </a:r>
            <a:r>
              <a:rPr lang="tr-TR" dirty="0" smtClean="0"/>
              <a:t>olarak </a:t>
            </a:r>
            <a:r>
              <a:rPr lang="tr-TR" dirty="0"/>
              <a:t>kesildiği hastaların oranı (%11,9’a karşılık %</a:t>
            </a:r>
            <a:r>
              <a:rPr lang="tr-TR" dirty="0" smtClean="0"/>
              <a:t>43.0)</a:t>
            </a:r>
          </a:p>
          <a:p>
            <a:endParaRPr lang="tr-TR" dirty="0" smtClean="0"/>
          </a:p>
          <a:p>
            <a:r>
              <a:rPr lang="tr-TR" dirty="0"/>
              <a:t>	</a:t>
            </a:r>
            <a:r>
              <a:rPr lang="tr-TR" dirty="0" smtClean="0"/>
              <a:t>ilacın </a:t>
            </a:r>
            <a:r>
              <a:rPr lang="tr-TR" dirty="0"/>
              <a:t>kesin olarak bırakıldığı hastaların oranı (%7.7’ye karşılık %18.9) daha yüksektir.</a:t>
            </a:r>
          </a:p>
        </p:txBody>
      </p:sp>
    </p:spTree>
    <p:extLst>
      <p:ext uri="{BB962C8B-B14F-4D97-AF65-F5344CB8AC3E}">
        <p14:creationId xmlns:p14="http://schemas.microsoft.com/office/powerpoint/2010/main" val="4264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20" y="365125"/>
            <a:ext cx="10266680" cy="803275"/>
          </a:xfrm>
        </p:spPr>
        <p:txBody>
          <a:bodyPr/>
          <a:lstStyle/>
          <a:p>
            <a:r>
              <a:rPr lang="en-GB" dirty="0"/>
              <a:t>InO-VATE ALL </a:t>
            </a:r>
            <a:r>
              <a:rPr lang="tr-TR" sz="2400" b="1" dirty="0"/>
              <a:t>Uzun Süreli Takip</a:t>
            </a:r>
            <a:r>
              <a:rPr lang="en-GB" dirty="0"/>
              <a:t>: </a:t>
            </a:r>
            <a:r>
              <a:rPr lang="en-US" dirty="0" smtClean="0"/>
              <a:t>VO</a:t>
            </a:r>
            <a:r>
              <a:rPr lang="tr-TR" dirty="0"/>
              <a:t>D</a:t>
            </a:r>
            <a:r>
              <a:rPr lang="en-US" dirty="0" smtClean="0"/>
              <a:t>/SOS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4942" y="1323976"/>
            <a:ext cx="8448466" cy="4440217"/>
          </a:xfrm>
        </p:spPr>
        <p:txBody>
          <a:bodyPr/>
          <a:lstStyle/>
          <a:p>
            <a:r>
              <a:rPr lang="tr-TR" sz="1600" dirty="0"/>
              <a:t>Standart tedavi kolu ile karşılaştırıldığında hepato-toksisite AO’ları </a:t>
            </a:r>
            <a:r>
              <a:rPr lang="en-US" sz="1600" dirty="0"/>
              <a:t>InO </a:t>
            </a:r>
            <a:r>
              <a:rPr lang="tr-TR" sz="1600" dirty="0"/>
              <a:t>kolunda daha sıktır </a:t>
            </a:r>
            <a:r>
              <a:rPr lang="en-US" sz="1600" dirty="0"/>
              <a:t>(</a:t>
            </a:r>
            <a:r>
              <a:rPr lang="tr-TR" sz="1600" dirty="0"/>
              <a:t>%36.4’e karşılık %</a:t>
            </a:r>
            <a:r>
              <a:rPr lang="en-US" sz="1600" dirty="0"/>
              <a:t>50.6)</a:t>
            </a:r>
          </a:p>
          <a:p>
            <a:r>
              <a:rPr lang="tr-TR" sz="1600" dirty="0"/>
              <a:t>Tedavi sırasında ya da sonrasında (</a:t>
            </a:r>
            <a:r>
              <a:rPr lang="tr-TR" sz="1600" dirty="0" smtClean="0"/>
              <a:t>HCT </a:t>
            </a:r>
            <a:r>
              <a:rPr lang="tr-TR" sz="1600" dirty="0"/>
              <a:t>sonrası takip dahil) standart tedavi kolu ile karşılaştırıldığında </a:t>
            </a:r>
            <a:r>
              <a:rPr lang="en-US" sz="1600" dirty="0"/>
              <a:t>VO</a:t>
            </a:r>
            <a:r>
              <a:rPr lang="tr-TR" sz="1600" dirty="0"/>
              <a:t>D</a:t>
            </a:r>
            <a:r>
              <a:rPr lang="en-US" sz="1600" dirty="0"/>
              <a:t>/SOS </a:t>
            </a:r>
            <a:r>
              <a:rPr lang="tr-TR" sz="1600" dirty="0"/>
              <a:t>sıklığı </a:t>
            </a:r>
            <a:r>
              <a:rPr lang="en-US" sz="1600" dirty="0"/>
              <a:t>InO </a:t>
            </a:r>
            <a:r>
              <a:rPr lang="tr-TR" sz="1600" dirty="0"/>
              <a:t>kolunda daha yüksektir </a:t>
            </a:r>
            <a:r>
              <a:rPr lang="en-US" sz="1600" dirty="0"/>
              <a:t>(</a:t>
            </a:r>
            <a:r>
              <a:rPr lang="tr-TR" sz="1600" dirty="0"/>
              <a:t>%2.1’e karşılık %</a:t>
            </a:r>
            <a:r>
              <a:rPr lang="en-US" sz="1600" dirty="0"/>
              <a:t>14.0</a:t>
            </a:r>
            <a:r>
              <a:rPr lang="tr-TR" sz="1600" dirty="0"/>
              <a:t>)</a:t>
            </a:r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endParaRPr lang="en-US" sz="1600" dirty="0"/>
          </a:p>
          <a:p>
            <a:r>
              <a:rPr lang="tr-TR" sz="1600" dirty="0" smtClean="0"/>
              <a:t>HCT </a:t>
            </a:r>
            <a:r>
              <a:rPr lang="tr-TR" sz="1600" dirty="0"/>
              <a:t>ile devam eden hastalarda </a:t>
            </a:r>
            <a:r>
              <a:rPr lang="en-GB" sz="1600" dirty="0"/>
              <a:t>(InO, n=79; SoC, n=35), </a:t>
            </a:r>
            <a:r>
              <a:rPr lang="tr-TR" sz="1600" dirty="0"/>
              <a:t>InO ve standart tedavi kollarında hastaların sırasıyla %</a:t>
            </a:r>
            <a:r>
              <a:rPr lang="en-GB" sz="1600" dirty="0"/>
              <a:t>22.8</a:t>
            </a:r>
            <a:r>
              <a:rPr lang="tr-TR" sz="1600" dirty="0"/>
              <a:t>’inde ve %</a:t>
            </a:r>
            <a:r>
              <a:rPr lang="en-GB" sz="1600" dirty="0"/>
              <a:t>8.6</a:t>
            </a:r>
            <a:r>
              <a:rPr lang="tr-TR" sz="1600" dirty="0"/>
              <a:t>’</a:t>
            </a:r>
            <a:r>
              <a:rPr lang="tr-TR" sz="1600" dirty="0" err="1"/>
              <a:t>sında</a:t>
            </a:r>
            <a:r>
              <a:rPr lang="tr-TR" sz="1600" dirty="0"/>
              <a:t> </a:t>
            </a:r>
            <a:r>
              <a:rPr lang="en-GB" sz="1600" dirty="0" smtClean="0"/>
              <a:t>VO</a:t>
            </a:r>
            <a:r>
              <a:rPr lang="tr-TR" sz="1600" dirty="0"/>
              <a:t>D</a:t>
            </a:r>
            <a:r>
              <a:rPr lang="en-GB" sz="1600" dirty="0" smtClean="0"/>
              <a:t>/SOS</a:t>
            </a:r>
            <a:r>
              <a:rPr lang="tr-TR" sz="1600" dirty="0" smtClean="0"/>
              <a:t> </a:t>
            </a:r>
            <a:r>
              <a:rPr lang="tr-TR" sz="1600" dirty="0"/>
              <a:t>gelişmiştir</a:t>
            </a:r>
            <a:endParaRPr lang="en-GB" sz="1600" dirty="0"/>
          </a:p>
          <a:p>
            <a:r>
              <a:rPr lang="tr-TR" sz="1600" dirty="0"/>
              <a:t>Çok değişkenli bir analizde </a:t>
            </a:r>
            <a:r>
              <a:rPr lang="tr-TR" sz="1600" dirty="0" smtClean="0"/>
              <a:t>HCT </a:t>
            </a:r>
            <a:r>
              <a:rPr lang="tr-TR" sz="1600" dirty="0"/>
              <a:t>takiben VOD/SOS gelişmesi ile ilişkili risk faktörleri ikili alkilleyici içeren hazırlama rejimleri </a:t>
            </a:r>
            <a:r>
              <a:rPr lang="en-GB" sz="1600" dirty="0"/>
              <a:t>(</a:t>
            </a:r>
            <a:r>
              <a:rPr lang="en-US" sz="1600" dirty="0"/>
              <a:t>OR, 8.61; P=0.015), bilir</a:t>
            </a:r>
            <a:r>
              <a:rPr lang="tr-TR" sz="1600" dirty="0"/>
              <a:t>übin seviyesinin</a:t>
            </a:r>
            <a:r>
              <a:rPr lang="en-US" sz="1600" dirty="0"/>
              <a:t> ≥ULN</a:t>
            </a:r>
            <a:r>
              <a:rPr lang="tr-TR" sz="1600" dirty="0"/>
              <a:t> olması</a:t>
            </a:r>
            <a:r>
              <a:rPr lang="en-US" sz="1600" dirty="0"/>
              <a:t> (</a:t>
            </a:r>
            <a:r>
              <a:rPr lang="tr-TR" sz="1600" dirty="0"/>
              <a:t>hazırlama tedavisi öncesi</a:t>
            </a:r>
            <a:r>
              <a:rPr lang="en-US" sz="1600" dirty="0"/>
              <a:t>: OR, 7.08, P=0.011; </a:t>
            </a:r>
            <a:r>
              <a:rPr lang="tr-TR" sz="1600" dirty="0"/>
              <a:t>HKHN öncesi</a:t>
            </a:r>
            <a:r>
              <a:rPr lang="en-US" sz="1600" dirty="0"/>
              <a:t>: OR, 15.31, P=0.009)</a:t>
            </a:r>
            <a:r>
              <a:rPr lang="tr-TR" sz="1600" dirty="0"/>
              <a:t> ve daha önce </a:t>
            </a:r>
            <a:r>
              <a:rPr lang="tr-TR" sz="1600" dirty="0" smtClean="0"/>
              <a:t>HCT </a:t>
            </a:r>
            <a:r>
              <a:rPr lang="tr-TR" sz="1600" dirty="0"/>
              <a:t>yapılmış olması olarak gösterilmiştir </a:t>
            </a:r>
            <a:r>
              <a:rPr lang="en-US" sz="1600" dirty="0"/>
              <a:t>(OR, 6.02; P=0.032</a:t>
            </a:r>
            <a:r>
              <a:rPr lang="en-US" sz="1600" dirty="0" smtClean="0"/>
              <a:t>)</a:t>
            </a:r>
            <a:endParaRPr lang="tr-TR" sz="1600" dirty="0" smtClean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C108E-2073-3D47-9329-B33B4A2D1DE9}" type="slidenum">
              <a:rPr lang="en-US" sz="700">
                <a:solidFill>
                  <a:srgbClr val="4C4D4C"/>
                </a:solidFill>
                <a:latin typeface="Arial" panose="020B0604020202020204"/>
              </a:rPr>
              <a:pPr>
                <a:defRPr/>
              </a:pPr>
              <a:t>19</a:t>
            </a:fld>
            <a:endParaRPr lang="en-US" sz="700" dirty="0">
              <a:solidFill>
                <a:srgbClr val="4C4D4C"/>
              </a:solidFill>
              <a:latin typeface="Arial" panose="020B0604020202020204"/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13311"/>
              </p:ext>
            </p:extLst>
          </p:nvPr>
        </p:nvGraphicFramePr>
        <p:xfrm>
          <a:off x="2134876" y="2679020"/>
          <a:ext cx="7789335" cy="125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57867">
                  <a:extLst>
                    <a:ext uri="{9D8B030D-6E8A-4147-A177-3AD203B41FA5}">
                      <a16:colId xmlns:a16="http://schemas.microsoft.com/office/drawing/2014/main" val="1077125363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4231305902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3166800075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1464004461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16581783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InO (n=164)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SoC (n=143)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4212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VO</a:t>
                      </a:r>
                      <a:r>
                        <a:rPr lang="tr-T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</a:t>
                      </a: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n (%)</a:t>
                      </a:r>
                      <a:endParaRPr lang="en-GB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tr-T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Tüm dereceler</a:t>
                      </a:r>
                      <a:endParaRPr lang="en-GB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tr-T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Derece</a:t>
                      </a: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≥3</a:t>
                      </a:r>
                      <a:endParaRPr lang="en-GB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tr-T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Tüm dereceler</a:t>
                      </a:r>
                      <a:endParaRPr lang="en-GB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tr-T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Derece</a:t>
                      </a: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≥3</a:t>
                      </a:r>
                      <a:endParaRPr lang="en-GB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189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tr-T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Ocak</a:t>
                      </a: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2017</a:t>
                      </a:r>
                      <a:r>
                        <a:rPr lang="tr-T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tarihli veri kesme </a:t>
                      </a:r>
                      <a:endParaRPr lang="en-GB" sz="1400" b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23 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(14.0)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19 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(11.6)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 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(2.1)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 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(2.1)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62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4470400" y="6350000"/>
            <a:ext cx="658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Kantarjian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HM,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Inotuzumab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ozogamicin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versus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standard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care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relapsed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refractory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leukemia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: Final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report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long-term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survival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follow-up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randomized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phase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3 INO-VATE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. 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391920" y="3820160"/>
            <a:ext cx="916432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kern="0" dirty="0" smtClean="0"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tr-TR" kern="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InO</a:t>
            </a:r>
            <a:r>
              <a:rPr lang="tr-TR" kern="0" dirty="0" smtClean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kern="0" dirty="0">
                <a:ea typeface="Segoe UI" panose="020B0502040204020203" pitchFamily="34" charset="0"/>
                <a:cs typeface="Segoe UI" panose="020B0502040204020203" pitchFamily="34" charset="0"/>
              </a:rPr>
              <a:t>ile tedavi kararları verirken </a:t>
            </a:r>
            <a:r>
              <a:rPr lang="en-GB" kern="0" dirty="0">
                <a:ea typeface="Segoe UI" panose="020B0502040204020203" pitchFamily="34" charset="0"/>
                <a:cs typeface="Segoe UI" panose="020B0502040204020203" pitchFamily="34" charset="0"/>
              </a:rPr>
              <a:t> VO</a:t>
            </a:r>
            <a:r>
              <a:rPr lang="tr-TR" kern="0" dirty="0"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GB" kern="0" dirty="0">
                <a:ea typeface="Segoe UI" panose="020B0502040204020203" pitchFamily="34" charset="0"/>
                <a:cs typeface="Segoe UI" panose="020B0502040204020203" pitchFamily="34" charset="0"/>
              </a:rPr>
              <a:t>/SOS risk </a:t>
            </a:r>
            <a:r>
              <a:rPr lang="tr-TR" kern="0" dirty="0">
                <a:ea typeface="Segoe UI" panose="020B0502040204020203" pitchFamily="34" charset="0"/>
                <a:cs typeface="Segoe UI" panose="020B0502040204020203" pitchFamily="34" charset="0"/>
              </a:rPr>
              <a:t>faktörleri dikkate </a:t>
            </a:r>
            <a:r>
              <a:rPr lang="tr-TR" kern="0" dirty="0" smtClean="0">
                <a:ea typeface="Segoe UI" panose="020B0502040204020203" pitchFamily="34" charset="0"/>
                <a:cs typeface="Segoe UI" panose="020B0502040204020203" pitchFamily="34" charset="0"/>
              </a:rPr>
              <a:t>alınmalıdır</a:t>
            </a:r>
            <a:endParaRPr lang="en-GB" kern="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101600"/>
            <a:ext cx="10530840" cy="1284288"/>
          </a:xfrm>
        </p:spPr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1046480"/>
            <a:ext cx="7691120" cy="5811520"/>
          </a:xfrm>
        </p:spPr>
        <p:txBody>
          <a:bodyPr>
            <a:no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Giriş</a:t>
            </a:r>
          </a:p>
          <a:p>
            <a:r>
              <a:rPr lang="tr-TR" sz="2400" dirty="0" smtClean="0"/>
              <a:t>Tedavi öncesi değerlendirme?</a:t>
            </a:r>
          </a:p>
          <a:p>
            <a:r>
              <a:rPr lang="tr-TR" sz="2400" dirty="0" smtClean="0"/>
              <a:t>MRD?</a:t>
            </a:r>
            <a:r>
              <a:rPr lang="tr-TR" sz="2400" dirty="0"/>
              <a:t> </a:t>
            </a:r>
            <a:endParaRPr lang="tr-TR" sz="2400" dirty="0" smtClean="0"/>
          </a:p>
          <a:p>
            <a:r>
              <a:rPr lang="tr-TR" sz="2400" dirty="0" err="1" smtClean="0"/>
              <a:t>Blinatumomab</a:t>
            </a:r>
            <a:r>
              <a:rPr lang="tr-TR" sz="2400" dirty="0" smtClean="0"/>
              <a:t>? </a:t>
            </a:r>
            <a:r>
              <a:rPr lang="tr-TR" sz="2400" dirty="0" err="1"/>
              <a:t>Inotuzumab</a:t>
            </a:r>
            <a:r>
              <a:rPr lang="tr-TR" sz="2400" dirty="0"/>
              <a:t> </a:t>
            </a:r>
            <a:r>
              <a:rPr lang="tr-TR" sz="2400" dirty="0" err="1" smtClean="0"/>
              <a:t>ozogamisin</a:t>
            </a:r>
            <a:r>
              <a:rPr lang="tr-TR" sz="2400" dirty="0" smtClean="0"/>
              <a:t>? CAR-T</a:t>
            </a:r>
            <a:r>
              <a:rPr lang="tr-TR" sz="2400" dirty="0" smtClean="0"/>
              <a:t>?</a:t>
            </a:r>
          </a:p>
          <a:p>
            <a:r>
              <a:rPr lang="tr-TR" sz="2400" i="1" dirty="0" err="1" smtClean="0"/>
              <a:t>Ph</a:t>
            </a:r>
            <a:r>
              <a:rPr lang="tr-TR" sz="2400" dirty="0" smtClean="0"/>
              <a:t>+/T-ALL?</a:t>
            </a:r>
            <a:endParaRPr lang="tr-TR" sz="2400" i="1" dirty="0" smtClean="0"/>
          </a:p>
          <a:p>
            <a:r>
              <a:rPr lang="tr-TR" sz="2400" dirty="0" smtClean="0"/>
              <a:t>Santral </a:t>
            </a:r>
            <a:r>
              <a:rPr lang="tr-TR" sz="2400" dirty="0"/>
              <a:t>Sinir Sistemi </a:t>
            </a:r>
            <a:r>
              <a:rPr lang="tr-TR" sz="2400" dirty="0" smtClean="0"/>
              <a:t>Tutulumu Tedavi</a:t>
            </a:r>
            <a:r>
              <a:rPr lang="tr-TR" sz="2400" dirty="0" smtClean="0"/>
              <a:t>? </a:t>
            </a:r>
            <a:r>
              <a:rPr lang="tr-TR" sz="2400" dirty="0" err="1" smtClean="0"/>
              <a:t>İmmunoterapi</a:t>
            </a:r>
            <a:r>
              <a:rPr lang="tr-TR" sz="2400" dirty="0" smtClean="0"/>
              <a:t> ile?</a:t>
            </a:r>
          </a:p>
          <a:p>
            <a:r>
              <a:rPr lang="tr-TR" sz="2400" dirty="0" smtClean="0"/>
              <a:t>CRS?ICANS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Yan etki yönetimi</a:t>
            </a:r>
            <a:r>
              <a:rPr lang="tr-TR" sz="2400" dirty="0" smtClean="0"/>
              <a:t>?</a:t>
            </a:r>
            <a:endParaRPr lang="tr-TR" sz="2400" dirty="0" smtClean="0"/>
          </a:p>
          <a:p>
            <a:r>
              <a:rPr lang="tr-TR" sz="2400" dirty="0" err="1"/>
              <a:t>Postimmunoterapi</a:t>
            </a:r>
            <a:r>
              <a:rPr lang="tr-TR" sz="2400" dirty="0"/>
              <a:t> </a:t>
            </a:r>
            <a:r>
              <a:rPr lang="tr-TR" sz="2400" dirty="0" err="1"/>
              <a:t>relaps</a:t>
            </a:r>
            <a:r>
              <a:rPr lang="tr-TR" sz="2400" dirty="0"/>
              <a:t>? </a:t>
            </a:r>
          </a:p>
          <a:p>
            <a:r>
              <a:rPr lang="tr-TR" sz="2400" dirty="0" smtClean="0"/>
              <a:t>Özet/Sonuç </a:t>
            </a:r>
            <a:endParaRPr lang="tr-TR" sz="2400" dirty="0" smtClean="0"/>
          </a:p>
          <a:p>
            <a:endParaRPr lang="tr-TR" sz="2400" b="1" dirty="0" smtClean="0"/>
          </a:p>
          <a:p>
            <a:endParaRPr lang="tr-TR" sz="2400" b="1" dirty="0"/>
          </a:p>
        </p:txBody>
      </p:sp>
      <p:pic>
        <p:nvPicPr>
          <p:cNvPr id="4" name="Picture 2" descr="https://avatars.mds.yandex.net/i?id=2bb341e45bb27e4122af65719d4e1c7e2192aa40-83763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54" y="1825625"/>
            <a:ext cx="3819046" cy="25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CAR-T </a:t>
            </a:r>
            <a:r>
              <a:rPr lang="tr-TR" dirty="0" smtClean="0"/>
              <a:t>Hücre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CD19'u eksprese eden B hücresi </a:t>
            </a:r>
            <a:r>
              <a:rPr lang="el-GR" dirty="0" smtClean="0"/>
              <a:t>Α</a:t>
            </a:r>
            <a:r>
              <a:rPr lang="tr-TR" dirty="0" err="1" smtClean="0"/>
              <a:t>LL'ye</a:t>
            </a:r>
            <a:r>
              <a:rPr lang="tr-TR" dirty="0" smtClean="0"/>
              <a:t> yönelik, genetik olarak </a:t>
            </a:r>
            <a:r>
              <a:rPr lang="tr-TR" dirty="0" err="1" smtClean="0"/>
              <a:t>modifiye</a:t>
            </a:r>
            <a:r>
              <a:rPr lang="tr-TR" dirty="0" smtClean="0"/>
              <a:t> edilmiş </a:t>
            </a:r>
            <a:r>
              <a:rPr lang="tr-TR" dirty="0" err="1" smtClean="0"/>
              <a:t>otolog</a:t>
            </a:r>
            <a:r>
              <a:rPr lang="tr-TR" dirty="0" smtClean="0"/>
              <a:t> bir </a:t>
            </a:r>
            <a:r>
              <a:rPr lang="tr-TR" dirty="0" err="1" smtClean="0"/>
              <a:t>immünoterapi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Endikasyon</a:t>
            </a:r>
            <a:r>
              <a:rPr lang="tr-TR" dirty="0" smtClean="0"/>
              <a:t> sınırlılığı, üretim kısıtlılığı</a:t>
            </a:r>
          </a:p>
          <a:p>
            <a:r>
              <a:rPr lang="tr-TR" dirty="0" err="1" smtClean="0"/>
              <a:t>Toksisite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Ateş, grip benzeri semptom, hipotansiyon</a:t>
            </a:r>
          </a:p>
          <a:p>
            <a:pPr lvl="1"/>
            <a:r>
              <a:rPr lang="tr-TR" dirty="0" smtClean="0"/>
              <a:t>Nörolojik yan etki</a:t>
            </a:r>
          </a:p>
          <a:p>
            <a:pPr lvl="1"/>
            <a:r>
              <a:rPr lang="tr-TR" dirty="0" err="1" smtClean="0"/>
              <a:t>Hipersensivite</a:t>
            </a:r>
            <a:r>
              <a:rPr lang="tr-TR" dirty="0" smtClean="0"/>
              <a:t> reaksiyonları</a:t>
            </a:r>
            <a:r>
              <a:rPr lang="tr-TR" dirty="0"/>
              <a:t>, ciddi </a:t>
            </a:r>
            <a:r>
              <a:rPr lang="tr-TR" dirty="0" smtClean="0"/>
              <a:t>enfeksiyon, </a:t>
            </a:r>
            <a:r>
              <a:rPr lang="tr-TR" dirty="0"/>
              <a:t>uzamış </a:t>
            </a:r>
            <a:r>
              <a:rPr lang="tr-TR" dirty="0" err="1" smtClean="0"/>
              <a:t>sitopeni</a:t>
            </a:r>
            <a:r>
              <a:rPr lang="tr-TR" dirty="0" smtClean="0"/>
              <a:t>, </a:t>
            </a:r>
            <a:r>
              <a:rPr lang="tr-TR" dirty="0"/>
              <a:t>uzamış </a:t>
            </a:r>
            <a:r>
              <a:rPr lang="tr-TR" dirty="0" err="1"/>
              <a:t>hipogamaglobulinemi</a:t>
            </a:r>
            <a:r>
              <a:rPr lang="tr-TR" dirty="0"/>
              <a:t> ve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/>
              <a:t>maligniteler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9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CAR-T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Obecabtagene</a:t>
            </a:r>
            <a:r>
              <a:rPr lang="tr-TR" dirty="0" smtClean="0"/>
              <a:t> </a:t>
            </a:r>
            <a:r>
              <a:rPr lang="tr-TR" dirty="0" err="1" smtClean="0"/>
              <a:t>autoleucel</a:t>
            </a:r>
            <a:endParaRPr lang="tr-TR" dirty="0" smtClean="0"/>
          </a:p>
          <a:p>
            <a:pPr lvl="1"/>
            <a:r>
              <a:rPr lang="tr-TR" dirty="0" smtClean="0"/>
              <a:t>FDA/EMA</a:t>
            </a:r>
          </a:p>
          <a:p>
            <a:pPr lvl="1"/>
            <a:r>
              <a:rPr lang="tr-TR" dirty="0"/>
              <a:t>D</a:t>
            </a:r>
            <a:r>
              <a:rPr lang="tr-TR" dirty="0" smtClean="0"/>
              <a:t>aha </a:t>
            </a:r>
            <a:r>
              <a:rPr lang="tr-TR" dirty="0"/>
              <a:t>az CRS ve nörolojik AE ile </a:t>
            </a:r>
            <a:r>
              <a:rPr lang="tr-TR" dirty="0" smtClean="0"/>
              <a:t>ilişkili</a:t>
            </a:r>
          </a:p>
          <a:p>
            <a:pPr lvl="2"/>
            <a:r>
              <a:rPr lang="tr-TR" dirty="0"/>
              <a:t>Derece ≥3 </a:t>
            </a:r>
            <a:r>
              <a:rPr lang="tr-TR" dirty="0" smtClean="0"/>
              <a:t>CRS %2 ve </a:t>
            </a:r>
            <a:r>
              <a:rPr lang="tr-TR" dirty="0"/>
              <a:t>nörolojik </a:t>
            </a:r>
            <a:r>
              <a:rPr lang="tr-TR" dirty="0" smtClean="0"/>
              <a:t>YE %7</a:t>
            </a:r>
          </a:p>
          <a:p>
            <a:pPr lvl="2"/>
            <a:r>
              <a:rPr lang="tr-TR" dirty="0" err="1" smtClean="0"/>
              <a:t>Obe-cel'e</a:t>
            </a:r>
            <a:r>
              <a:rPr lang="tr-TR" dirty="0" smtClean="0"/>
              <a:t> </a:t>
            </a:r>
            <a:r>
              <a:rPr lang="tr-TR" dirty="0"/>
              <a:t>yakın zamanda </a:t>
            </a:r>
            <a:r>
              <a:rPr lang="tr-TR" dirty="0" smtClean="0"/>
              <a:t>ABD ve </a:t>
            </a:r>
            <a:r>
              <a:rPr lang="tr-TR" dirty="0"/>
              <a:t>Avrupa'da </a:t>
            </a:r>
            <a:r>
              <a:rPr lang="tr-TR" dirty="0" smtClean="0"/>
              <a:t>R/R </a:t>
            </a:r>
            <a:r>
              <a:rPr lang="tr-TR" dirty="0"/>
              <a:t>CD19-pozitif B hücresi ALL tedavisi için </a:t>
            </a:r>
            <a:r>
              <a:rPr lang="tr-TR" dirty="0" smtClean="0"/>
              <a:t>onay</a:t>
            </a:r>
            <a:r>
              <a:rPr lang="tr-TR" dirty="0"/>
              <a:t> </a:t>
            </a:r>
            <a:r>
              <a:rPr lang="tr-TR" dirty="0" smtClean="0"/>
              <a:t>(12/24)</a:t>
            </a:r>
          </a:p>
          <a:p>
            <a:pPr lvl="1"/>
            <a:r>
              <a:rPr lang="tr-TR" dirty="0"/>
              <a:t>Y</a:t>
            </a:r>
            <a:r>
              <a:rPr lang="tr-TR" dirty="0" smtClean="0"/>
              <a:t>anıt </a:t>
            </a:r>
            <a:r>
              <a:rPr lang="tr-TR" dirty="0"/>
              <a:t>oranı </a:t>
            </a:r>
            <a:r>
              <a:rPr lang="tr-TR" dirty="0" smtClean="0"/>
              <a:t>%55 CR, ORR %76</a:t>
            </a:r>
            <a:r>
              <a:rPr lang="tr-TR" dirty="0"/>
              <a:t> </a:t>
            </a:r>
            <a:endParaRPr lang="tr-TR" dirty="0" smtClean="0"/>
          </a:p>
          <a:p>
            <a:pPr lvl="1"/>
            <a:r>
              <a:rPr lang="tr-TR" dirty="0"/>
              <a:t>A</a:t>
            </a:r>
            <a:r>
              <a:rPr lang="tr-TR" dirty="0" smtClean="0"/>
              <a:t>şırı </a:t>
            </a:r>
            <a:r>
              <a:rPr lang="tr-TR" dirty="0"/>
              <a:t>duyarlılık reaksiyonları, ciddi enfeksiyonlar, uzamış </a:t>
            </a:r>
            <a:r>
              <a:rPr lang="tr-TR" dirty="0" err="1"/>
              <a:t>sitopeniler</a:t>
            </a:r>
            <a:r>
              <a:rPr lang="tr-TR" dirty="0"/>
              <a:t>, uzamış </a:t>
            </a:r>
            <a:r>
              <a:rPr lang="tr-TR" dirty="0" err="1"/>
              <a:t>hipogamaglobulinemi</a:t>
            </a:r>
            <a:r>
              <a:rPr lang="tr-TR" dirty="0"/>
              <a:t> ve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maligniteler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err="1" smtClean="0"/>
              <a:t>Tisagenlecleucel</a:t>
            </a:r>
            <a:endParaRPr lang="tr-TR" dirty="0" smtClean="0"/>
          </a:p>
          <a:p>
            <a:pPr lvl="1"/>
            <a:r>
              <a:rPr lang="tr-TR" dirty="0"/>
              <a:t>≤</a:t>
            </a:r>
            <a:r>
              <a:rPr lang="tr-TR" dirty="0" smtClean="0"/>
              <a:t>25 yaş, </a:t>
            </a:r>
            <a:r>
              <a:rPr lang="tr-TR" dirty="0"/>
              <a:t>≥2 </a:t>
            </a:r>
            <a:r>
              <a:rPr lang="tr-TR" dirty="0" err="1" smtClean="0"/>
              <a:t>nüks</a:t>
            </a:r>
            <a:r>
              <a:rPr lang="tr-TR" dirty="0" smtClean="0"/>
              <a:t> FDA onayı</a:t>
            </a:r>
          </a:p>
          <a:p>
            <a:pPr lvl="1"/>
            <a:r>
              <a:rPr lang="es-ES" dirty="0"/>
              <a:t>12 ayda </a:t>
            </a:r>
            <a:r>
              <a:rPr lang="tr-TR" dirty="0" smtClean="0"/>
              <a:t>%</a:t>
            </a:r>
            <a:r>
              <a:rPr lang="es-ES" dirty="0" smtClean="0"/>
              <a:t>76 </a:t>
            </a:r>
            <a:r>
              <a:rPr lang="es-ES" dirty="0"/>
              <a:t>OЅ ve </a:t>
            </a:r>
            <a:r>
              <a:rPr lang="tr-TR" dirty="0" smtClean="0"/>
              <a:t>%</a:t>
            </a:r>
            <a:r>
              <a:rPr lang="es-ES" dirty="0" smtClean="0"/>
              <a:t>50 EF</a:t>
            </a:r>
            <a:r>
              <a:rPr lang="tr-TR" dirty="0" smtClean="0"/>
              <a:t>S</a:t>
            </a:r>
          </a:p>
          <a:p>
            <a:pPr lvl="1"/>
            <a:r>
              <a:rPr lang="tr-TR" dirty="0"/>
              <a:t>CRS, </a:t>
            </a:r>
            <a:r>
              <a:rPr lang="tr-TR" dirty="0" smtClean="0"/>
              <a:t>%77'sinde (%46 </a:t>
            </a:r>
            <a:r>
              <a:rPr lang="tr-TR" dirty="0" err="1" smtClean="0"/>
              <a:t>grade</a:t>
            </a:r>
            <a:r>
              <a:rPr lang="tr-TR" dirty="0" smtClean="0"/>
              <a:t> ≥</a:t>
            </a:r>
            <a:r>
              <a:rPr lang="tr-TR" dirty="0"/>
              <a:t>3</a:t>
            </a:r>
            <a:r>
              <a:rPr lang="tr-TR" dirty="0" smtClean="0"/>
              <a:t>); </a:t>
            </a:r>
            <a:r>
              <a:rPr lang="tr-TR" dirty="0"/>
              <a:t>Nörolojik olaylar </a:t>
            </a:r>
            <a:r>
              <a:rPr lang="tr-TR" dirty="0" smtClean="0"/>
              <a:t>%40'ında (%13 </a:t>
            </a:r>
            <a:r>
              <a:rPr lang="tr-TR" dirty="0" err="1" smtClean="0"/>
              <a:t>grade</a:t>
            </a:r>
            <a:r>
              <a:rPr lang="tr-TR" dirty="0" smtClean="0"/>
              <a:t> ≥3)</a:t>
            </a:r>
          </a:p>
          <a:p>
            <a:r>
              <a:rPr lang="tr-TR" dirty="0" err="1"/>
              <a:t>Brexucabtagene</a:t>
            </a:r>
            <a:r>
              <a:rPr lang="tr-TR" dirty="0"/>
              <a:t> </a:t>
            </a:r>
            <a:r>
              <a:rPr lang="tr-TR" dirty="0" err="1" smtClean="0"/>
              <a:t>autoleucel</a:t>
            </a:r>
            <a:endParaRPr lang="tr-TR" dirty="0" smtClean="0"/>
          </a:p>
          <a:p>
            <a:pPr lvl="1"/>
            <a:r>
              <a:rPr lang="tr-TR" dirty="0" smtClean="0"/>
              <a:t>FDA/EMA</a:t>
            </a:r>
          </a:p>
          <a:p>
            <a:pPr lvl="1"/>
            <a:r>
              <a:rPr lang="tr-TR" dirty="0" smtClean="0"/>
              <a:t>%56 CR, %15 </a:t>
            </a:r>
            <a:r>
              <a:rPr lang="tr-TR" dirty="0" err="1" smtClean="0"/>
              <a:t>CRi</a:t>
            </a:r>
            <a:r>
              <a:rPr lang="tr-TR" dirty="0" smtClean="0"/>
              <a:t>,</a:t>
            </a:r>
            <a:r>
              <a:rPr lang="tr-TR" dirty="0"/>
              <a:t> Medyan </a:t>
            </a:r>
            <a:r>
              <a:rPr lang="hy-AM" dirty="0"/>
              <a:t>Օ</a:t>
            </a:r>
            <a:r>
              <a:rPr lang="tr-TR" dirty="0"/>
              <a:t>S &gt;18 </a:t>
            </a:r>
            <a:r>
              <a:rPr lang="tr-TR" dirty="0" smtClean="0"/>
              <a:t>ay, %24 </a:t>
            </a:r>
            <a:r>
              <a:rPr lang="tr-TR" dirty="0"/>
              <a:t>derece ≥3 </a:t>
            </a:r>
            <a:r>
              <a:rPr lang="tr-TR" dirty="0" smtClean="0"/>
              <a:t>CRS </a:t>
            </a:r>
            <a:r>
              <a:rPr lang="tr-TR" dirty="0"/>
              <a:t>ve </a:t>
            </a:r>
            <a:r>
              <a:rPr lang="tr-TR" dirty="0" smtClean="0"/>
              <a:t>%25'inde </a:t>
            </a:r>
            <a:r>
              <a:rPr lang="tr-TR" dirty="0"/>
              <a:t>derece ≥3 nörolojik sendrom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60400" y="6146800"/>
            <a:ext cx="1050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>
                <a:hlinkClick r:id="rId2"/>
              </a:rPr>
              <a:t>Maude</a:t>
            </a:r>
            <a:r>
              <a:rPr lang="tr-TR" sz="800" dirty="0">
                <a:hlinkClick r:id="rId2"/>
              </a:rPr>
              <a:t> SL, </a:t>
            </a:r>
            <a:r>
              <a:rPr lang="tr-TR" sz="800" dirty="0" smtClean="0">
                <a:hlinkClick r:id="rId2"/>
              </a:rPr>
              <a:t>et </a:t>
            </a:r>
            <a:r>
              <a:rPr lang="tr-TR" sz="800" dirty="0">
                <a:hlinkClick r:id="rId2"/>
              </a:rPr>
              <a:t>al. </a:t>
            </a:r>
            <a:r>
              <a:rPr lang="tr-TR" sz="800" dirty="0" err="1">
                <a:hlinkClick r:id="rId2"/>
              </a:rPr>
              <a:t>Tisagenlecleucel</a:t>
            </a:r>
            <a:r>
              <a:rPr lang="tr-TR" sz="800" dirty="0">
                <a:hlinkClick r:id="rId2"/>
              </a:rPr>
              <a:t> in </a:t>
            </a:r>
            <a:r>
              <a:rPr lang="tr-TR" sz="800" dirty="0" err="1">
                <a:hlinkClick r:id="rId2"/>
              </a:rPr>
              <a:t>Children</a:t>
            </a:r>
            <a:r>
              <a:rPr lang="tr-TR" sz="800" dirty="0">
                <a:hlinkClick r:id="rId2"/>
              </a:rPr>
              <a:t> </a:t>
            </a:r>
            <a:r>
              <a:rPr lang="tr-TR" sz="800" dirty="0" err="1">
                <a:hlinkClick r:id="rId2"/>
              </a:rPr>
              <a:t>and</a:t>
            </a:r>
            <a:r>
              <a:rPr lang="tr-TR" sz="800" dirty="0">
                <a:hlinkClick r:id="rId2"/>
              </a:rPr>
              <a:t> </a:t>
            </a:r>
            <a:r>
              <a:rPr lang="tr-TR" sz="800" dirty="0" err="1">
                <a:hlinkClick r:id="rId2"/>
              </a:rPr>
              <a:t>Young</a:t>
            </a:r>
            <a:r>
              <a:rPr lang="tr-TR" sz="800" dirty="0">
                <a:hlinkClick r:id="rId2"/>
              </a:rPr>
              <a:t> </a:t>
            </a:r>
            <a:r>
              <a:rPr lang="tr-TR" sz="800" dirty="0" err="1">
                <a:hlinkClick r:id="rId2"/>
              </a:rPr>
              <a:t>Adults</a:t>
            </a:r>
            <a:r>
              <a:rPr lang="tr-TR" sz="800" dirty="0">
                <a:hlinkClick r:id="rId2"/>
              </a:rPr>
              <a:t> </a:t>
            </a:r>
            <a:r>
              <a:rPr lang="tr-TR" sz="800" dirty="0" err="1">
                <a:hlinkClick r:id="rId2"/>
              </a:rPr>
              <a:t>with</a:t>
            </a:r>
            <a:r>
              <a:rPr lang="tr-TR" sz="800" dirty="0">
                <a:hlinkClick r:id="rId2"/>
              </a:rPr>
              <a:t> B-Cell </a:t>
            </a:r>
            <a:r>
              <a:rPr lang="tr-TR" sz="800" dirty="0" err="1">
                <a:hlinkClick r:id="rId2"/>
              </a:rPr>
              <a:t>Lymphoblastic</a:t>
            </a:r>
            <a:r>
              <a:rPr lang="tr-TR" sz="800" dirty="0">
                <a:hlinkClick r:id="rId2"/>
              </a:rPr>
              <a:t> </a:t>
            </a:r>
            <a:r>
              <a:rPr lang="tr-TR" sz="800" dirty="0" err="1">
                <a:hlinkClick r:id="rId2"/>
              </a:rPr>
              <a:t>Leukemia</a:t>
            </a:r>
            <a:r>
              <a:rPr lang="tr-TR" sz="800" dirty="0" smtClean="0">
                <a:hlinkClick r:id="rId2"/>
              </a:rPr>
              <a:t>.</a:t>
            </a:r>
            <a:endParaRPr lang="tr-TR" sz="800" dirty="0" smtClean="0"/>
          </a:p>
          <a:p>
            <a:r>
              <a:rPr lang="tr-TR" sz="800" dirty="0" err="1">
                <a:hlinkClick r:id="rId3"/>
              </a:rPr>
              <a:t>Roddie</a:t>
            </a:r>
            <a:r>
              <a:rPr lang="tr-TR" sz="800" dirty="0">
                <a:hlinkClick r:id="rId3"/>
              </a:rPr>
              <a:t> C, </a:t>
            </a:r>
            <a:r>
              <a:rPr lang="tr-TR" sz="800" dirty="0" smtClean="0">
                <a:hlinkClick r:id="rId3"/>
              </a:rPr>
              <a:t>et </a:t>
            </a:r>
            <a:r>
              <a:rPr lang="tr-TR" sz="800" dirty="0">
                <a:hlinkClick r:id="rId3"/>
              </a:rPr>
              <a:t>al. </a:t>
            </a:r>
            <a:r>
              <a:rPr lang="tr-TR" sz="800" dirty="0" err="1">
                <a:hlinkClick r:id="rId3"/>
              </a:rPr>
              <a:t>Obecabtagene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Autoleucel</a:t>
            </a:r>
            <a:r>
              <a:rPr lang="tr-TR" sz="800" dirty="0">
                <a:hlinkClick r:id="rId3"/>
              </a:rPr>
              <a:t> in </a:t>
            </a:r>
            <a:r>
              <a:rPr lang="tr-TR" sz="800" dirty="0" err="1">
                <a:hlinkClick r:id="rId3"/>
              </a:rPr>
              <a:t>Adults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with</a:t>
            </a:r>
            <a:r>
              <a:rPr lang="tr-TR" sz="800" dirty="0">
                <a:hlinkClick r:id="rId3"/>
              </a:rPr>
              <a:t> B-Cell </a:t>
            </a:r>
            <a:r>
              <a:rPr lang="tr-TR" sz="800" dirty="0" err="1">
                <a:hlinkClick r:id="rId3"/>
              </a:rPr>
              <a:t>Acute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Lymphoblastic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Leukemia</a:t>
            </a:r>
            <a:r>
              <a:rPr lang="tr-TR" sz="800" dirty="0" smtClean="0">
                <a:hlinkClick r:id="rId3"/>
              </a:rPr>
              <a:t>.</a:t>
            </a:r>
            <a:endParaRPr lang="tr-TR" sz="800" dirty="0" smtClean="0"/>
          </a:p>
          <a:p>
            <a:r>
              <a:rPr lang="tr-TR" sz="800" dirty="0" err="1">
                <a:hlinkClick r:id="rId4"/>
              </a:rPr>
              <a:t>Shah</a:t>
            </a:r>
            <a:r>
              <a:rPr lang="tr-TR" sz="800" dirty="0">
                <a:hlinkClick r:id="rId4"/>
              </a:rPr>
              <a:t> BD, </a:t>
            </a:r>
            <a:r>
              <a:rPr lang="tr-TR" sz="800" dirty="0" smtClean="0">
                <a:hlinkClick r:id="rId4"/>
              </a:rPr>
              <a:t>et </a:t>
            </a:r>
            <a:r>
              <a:rPr lang="tr-TR" sz="800" dirty="0">
                <a:hlinkClick r:id="rId4"/>
              </a:rPr>
              <a:t>al. KTE-X19 anti-CD19 CAR T-</a:t>
            </a:r>
            <a:r>
              <a:rPr lang="tr-TR" sz="800" dirty="0" err="1">
                <a:hlinkClick r:id="rId4"/>
              </a:rPr>
              <a:t>cell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therapy</a:t>
            </a:r>
            <a:r>
              <a:rPr lang="tr-TR" sz="800" dirty="0">
                <a:hlinkClick r:id="rId4"/>
              </a:rPr>
              <a:t> in </a:t>
            </a:r>
            <a:r>
              <a:rPr lang="tr-TR" sz="800" dirty="0" err="1">
                <a:hlinkClick r:id="rId4"/>
              </a:rPr>
              <a:t>adult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relapsed</a:t>
            </a:r>
            <a:r>
              <a:rPr lang="tr-TR" sz="800" dirty="0">
                <a:hlinkClick r:id="rId4"/>
              </a:rPr>
              <a:t>/</a:t>
            </a:r>
            <a:r>
              <a:rPr lang="tr-TR" sz="800" dirty="0" err="1">
                <a:hlinkClick r:id="rId4"/>
              </a:rPr>
              <a:t>refractory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acute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lymphoblastic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leukemia</a:t>
            </a:r>
            <a:r>
              <a:rPr lang="tr-TR" sz="800" dirty="0">
                <a:hlinkClick r:id="rId4"/>
              </a:rPr>
              <a:t>: ZUMA-3 </a:t>
            </a:r>
            <a:r>
              <a:rPr lang="tr-TR" sz="800" dirty="0" err="1">
                <a:hlinkClick r:id="rId4"/>
              </a:rPr>
              <a:t>phase</a:t>
            </a:r>
            <a:r>
              <a:rPr lang="tr-TR" sz="800" dirty="0">
                <a:hlinkClick r:id="rId4"/>
              </a:rPr>
              <a:t> 1 </a:t>
            </a:r>
            <a:r>
              <a:rPr lang="tr-TR" sz="800" dirty="0" err="1">
                <a:hlinkClick r:id="rId4"/>
              </a:rPr>
              <a:t>results</a:t>
            </a:r>
            <a:r>
              <a:rPr lang="tr-TR" sz="800" dirty="0">
                <a:hlinkClick r:id="rId4"/>
              </a:rPr>
              <a:t>. 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8004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SSS </a:t>
            </a:r>
            <a:r>
              <a:rPr lang="tr-TR" dirty="0" err="1" smtClean="0"/>
              <a:t>Nüks</a:t>
            </a:r>
            <a:r>
              <a:rPr lang="tr-TR" dirty="0" smtClean="0"/>
              <a:t> Tedavisi?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İT tedavi </a:t>
            </a:r>
            <a:r>
              <a:rPr lang="tr-TR" dirty="0"/>
              <a:t>GIMEMA </a:t>
            </a:r>
            <a:r>
              <a:rPr lang="tr-TR" dirty="0" smtClean="0"/>
              <a:t>ALL2820 tanı sırasında 15, tutulum varsa 18; MDACC aynı yaklaşım</a:t>
            </a:r>
          </a:p>
          <a:p>
            <a:r>
              <a:rPr lang="tr-TR" dirty="0" err="1" smtClean="0"/>
              <a:t>Blinatumomab</a:t>
            </a:r>
            <a:r>
              <a:rPr lang="tr-TR" dirty="0" smtClean="0"/>
              <a:t> ve </a:t>
            </a:r>
            <a:r>
              <a:rPr lang="tr-TR" dirty="0" err="1"/>
              <a:t>inotuzumab</a:t>
            </a:r>
            <a:r>
              <a:rPr lang="tr-TR" dirty="0"/>
              <a:t> düşük </a:t>
            </a:r>
            <a:r>
              <a:rPr lang="tr-TR" dirty="0" smtClean="0"/>
              <a:t>SSS </a:t>
            </a:r>
            <a:r>
              <a:rPr lang="tr-TR" dirty="0" err="1"/>
              <a:t>penetrasyonu</a:t>
            </a:r>
            <a:r>
              <a:rPr lang="tr-TR" dirty="0"/>
              <a:t> </a:t>
            </a:r>
            <a:r>
              <a:rPr lang="tr-TR" dirty="0" smtClean="0"/>
              <a:t>nedeniyle </a:t>
            </a:r>
            <a:r>
              <a:rPr lang="tr-TR" dirty="0" err="1" smtClean="0"/>
              <a:t>endike</a:t>
            </a:r>
            <a:r>
              <a:rPr lang="tr-TR" dirty="0" smtClean="0"/>
              <a:t> değil</a:t>
            </a:r>
          </a:p>
          <a:p>
            <a:r>
              <a:rPr lang="tr-TR" dirty="0" smtClean="0"/>
              <a:t>CAR-T*</a:t>
            </a:r>
          </a:p>
          <a:p>
            <a:pPr lvl="1"/>
            <a:r>
              <a:rPr lang="tr-TR" dirty="0" smtClean="0"/>
              <a:t>48 hasta, SSS </a:t>
            </a:r>
            <a:r>
              <a:rPr lang="tr-TR" dirty="0" err="1" smtClean="0"/>
              <a:t>nüksü</a:t>
            </a:r>
            <a:r>
              <a:rPr lang="tr-TR" dirty="0" smtClean="0"/>
              <a:t> B-ALL, % 85.4 </a:t>
            </a:r>
            <a:r>
              <a:rPr lang="tr-TR" dirty="0" err="1" smtClean="0"/>
              <a:t>Remisyon</a:t>
            </a:r>
            <a:r>
              <a:rPr lang="tr-TR" dirty="0" smtClean="0"/>
              <a:t> oranı, BM  %87.5</a:t>
            </a:r>
          </a:p>
          <a:p>
            <a:pPr lvl="1"/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/>
              <a:t>takip süresi 11.5 ay </a:t>
            </a:r>
            <a:r>
              <a:rPr lang="tr-TR" dirty="0" smtClean="0"/>
              <a:t>(1.3-33.3), </a:t>
            </a:r>
            <a:r>
              <a:rPr lang="tr-TR" dirty="0" err="1" smtClean="0"/>
              <a:t>median</a:t>
            </a:r>
            <a:r>
              <a:rPr lang="tr-TR" dirty="0" smtClean="0"/>
              <a:t> EFS 8.7 </a:t>
            </a:r>
            <a:r>
              <a:rPr lang="tr-TR" dirty="0"/>
              <a:t>ay </a:t>
            </a:r>
            <a:r>
              <a:rPr lang="tr-TR" dirty="0" smtClean="0"/>
              <a:t>ve </a:t>
            </a:r>
            <a:r>
              <a:rPr lang="tr-TR" dirty="0" err="1" smtClean="0"/>
              <a:t>median</a:t>
            </a:r>
            <a:r>
              <a:rPr lang="tr-TR" dirty="0" smtClean="0"/>
              <a:t> OS </a:t>
            </a:r>
            <a:r>
              <a:rPr lang="tr-TR" dirty="0"/>
              <a:t>16.0 </a:t>
            </a:r>
            <a:r>
              <a:rPr lang="tr-TR" dirty="0" smtClean="0"/>
              <a:t>ay. </a:t>
            </a:r>
            <a:r>
              <a:rPr lang="tr-TR" dirty="0"/>
              <a:t>BM ve </a:t>
            </a:r>
            <a:r>
              <a:rPr lang="tr-TR" dirty="0" smtClean="0"/>
              <a:t>SSS </a:t>
            </a:r>
            <a:r>
              <a:rPr lang="tr-TR" dirty="0"/>
              <a:t>hastalıklarında kümülatif </a:t>
            </a:r>
            <a:r>
              <a:rPr lang="tr-TR" dirty="0" err="1"/>
              <a:t>nüks</a:t>
            </a:r>
            <a:r>
              <a:rPr lang="tr-TR" dirty="0"/>
              <a:t> </a:t>
            </a:r>
            <a:r>
              <a:rPr lang="tr-TR" dirty="0" err="1"/>
              <a:t>insidansı</a:t>
            </a:r>
            <a:r>
              <a:rPr lang="tr-TR" dirty="0"/>
              <a:t> 12 ayda </a:t>
            </a:r>
            <a:r>
              <a:rPr lang="tr-TR" dirty="0" smtClean="0"/>
              <a:t>% </a:t>
            </a:r>
            <a:r>
              <a:rPr lang="tr-TR" dirty="0"/>
              <a:t>31.1 </a:t>
            </a:r>
            <a:r>
              <a:rPr lang="tr-TR" dirty="0" smtClean="0"/>
              <a:t>ve % </a:t>
            </a:r>
            <a:r>
              <a:rPr lang="tr-TR" dirty="0"/>
              <a:t>11.3 idi (P = .040). </a:t>
            </a:r>
            <a:endParaRPr lang="tr-TR" dirty="0" smtClean="0"/>
          </a:p>
          <a:p>
            <a:pPr lvl="1"/>
            <a:r>
              <a:rPr lang="tr-TR" dirty="0" smtClean="0"/>
              <a:t>Tedavi </a:t>
            </a:r>
            <a:r>
              <a:rPr lang="tr-TR" dirty="0"/>
              <a:t>iyi </a:t>
            </a:r>
            <a:r>
              <a:rPr lang="tr-TR" dirty="0" err="1"/>
              <a:t>tolere</a:t>
            </a:r>
            <a:r>
              <a:rPr lang="tr-TR" dirty="0"/>
              <a:t> edildi, 9 hasta (%18.8) derece ≥3 </a:t>
            </a:r>
            <a:r>
              <a:rPr lang="tr-TR" dirty="0" smtClean="0"/>
              <a:t>CRS. </a:t>
            </a:r>
            <a:r>
              <a:rPr lang="tr-TR" dirty="0"/>
              <a:t>11 hastada (%22.9) gelişen derece </a:t>
            </a:r>
            <a:r>
              <a:rPr lang="tr-TR" dirty="0" smtClean="0"/>
              <a:t>3-4 </a:t>
            </a:r>
            <a:r>
              <a:rPr lang="tr-TR" dirty="0" err="1"/>
              <a:t>nörotoksik</a:t>
            </a:r>
            <a:r>
              <a:rPr lang="tr-TR" dirty="0"/>
              <a:t> </a:t>
            </a:r>
            <a:r>
              <a:rPr lang="tr-TR" dirty="0" smtClean="0"/>
              <a:t>olaylar (</a:t>
            </a:r>
            <a:r>
              <a:rPr lang="tr-TR" dirty="0"/>
              <a:t>hastalık yükü ile </a:t>
            </a:r>
            <a:r>
              <a:rPr lang="tr-TR" dirty="0" smtClean="0"/>
              <a:t>ilişkili), </a:t>
            </a:r>
          </a:p>
          <a:p>
            <a:pPr lvl="1"/>
            <a:r>
              <a:rPr lang="tr-TR" dirty="0"/>
              <a:t>H</a:t>
            </a:r>
            <a:r>
              <a:rPr lang="tr-TR" dirty="0" smtClean="0"/>
              <a:t>em BM, </a:t>
            </a:r>
            <a:r>
              <a:rPr lang="tr-TR" dirty="0"/>
              <a:t>hem de </a:t>
            </a:r>
            <a:r>
              <a:rPr lang="tr-TR" dirty="0" smtClean="0"/>
              <a:t>SSS </a:t>
            </a:r>
            <a:r>
              <a:rPr lang="tr-TR" dirty="0"/>
              <a:t>hastalıklarında benzer yüksek yanıt </a:t>
            </a:r>
            <a:r>
              <a:rPr lang="tr-TR" dirty="0" smtClean="0"/>
              <a:t>oranları</a:t>
            </a:r>
          </a:p>
          <a:p>
            <a:r>
              <a:rPr lang="tr-TR" dirty="0"/>
              <a:t>Y</a:t>
            </a:r>
            <a:r>
              <a:rPr lang="tr-TR" dirty="0" smtClean="0"/>
              <a:t>üksek </a:t>
            </a:r>
            <a:r>
              <a:rPr lang="tr-TR" dirty="0"/>
              <a:t>doz </a:t>
            </a:r>
            <a:r>
              <a:rPr lang="tr-TR" dirty="0" smtClean="0"/>
              <a:t>KT +/- </a:t>
            </a:r>
            <a:r>
              <a:rPr lang="tr-TR" dirty="0" err="1" smtClean="0"/>
              <a:t>kranial</a:t>
            </a:r>
            <a:r>
              <a:rPr lang="tr-TR" dirty="0" smtClean="0"/>
              <a:t> RT ve HCT </a:t>
            </a:r>
            <a:r>
              <a:rPr lang="tr-TR" dirty="0"/>
              <a:t>ile </a:t>
            </a:r>
            <a:r>
              <a:rPr lang="tr-TR" dirty="0" smtClean="0"/>
              <a:t>konsolidasyon</a:t>
            </a:r>
          </a:p>
          <a:p>
            <a:pPr lvl="1"/>
            <a:r>
              <a:rPr lang="tr-TR" dirty="0" err="1"/>
              <a:t>Kranial</a:t>
            </a:r>
            <a:r>
              <a:rPr lang="tr-TR" dirty="0"/>
              <a:t> RT (1800-2400 </a:t>
            </a:r>
            <a:r>
              <a:rPr lang="tr-TR" dirty="0" err="1"/>
              <a:t>cGy</a:t>
            </a:r>
            <a:r>
              <a:rPr lang="tr-TR" dirty="0"/>
              <a:t>, &gt;12 doz beyin taban, </a:t>
            </a:r>
            <a:r>
              <a:rPr lang="tr-TR" dirty="0" err="1"/>
              <a:t>retroorbital</a:t>
            </a:r>
            <a:r>
              <a:rPr lang="tr-TR" dirty="0"/>
              <a:t> ve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vertebral</a:t>
            </a:r>
            <a:r>
              <a:rPr lang="tr-TR" dirty="0"/>
              <a:t> en az C2)+</a:t>
            </a:r>
            <a:r>
              <a:rPr lang="en-US" dirty="0"/>
              <a:t> ≥6 do</a:t>
            </a:r>
            <a:r>
              <a:rPr lang="tr-TR" dirty="0"/>
              <a:t>z</a:t>
            </a:r>
            <a:r>
              <a:rPr lang="en-US" dirty="0"/>
              <a:t> </a:t>
            </a:r>
            <a:r>
              <a:rPr lang="en-US" dirty="0" smtClean="0"/>
              <a:t>IT</a:t>
            </a:r>
            <a:r>
              <a:rPr lang="en-US" dirty="0"/>
              <a:t> </a:t>
            </a:r>
            <a:r>
              <a:rPr lang="tr-TR" dirty="0"/>
              <a:t>MTX (</a:t>
            </a:r>
            <a:r>
              <a:rPr lang="tr-TR" dirty="0" err="1"/>
              <a:t>lösemik</a:t>
            </a:r>
            <a:r>
              <a:rPr lang="tr-TR" dirty="0"/>
              <a:t> </a:t>
            </a:r>
            <a:r>
              <a:rPr lang="tr-TR" dirty="0" err="1"/>
              <a:t>blast</a:t>
            </a:r>
            <a:r>
              <a:rPr lang="tr-TR" dirty="0"/>
              <a:t> </a:t>
            </a:r>
            <a:r>
              <a:rPr lang="tr-TR" dirty="0" smtClean="0"/>
              <a:t>temizleninceye </a:t>
            </a:r>
            <a:r>
              <a:rPr lang="tr-TR" dirty="0"/>
              <a:t>kadar)</a:t>
            </a:r>
          </a:p>
          <a:p>
            <a:pPr lvl="1"/>
            <a:r>
              <a:rPr lang="tr-TR" dirty="0"/>
              <a:t>Yüksek doz MTX/ARA-C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44880" y="6035040"/>
            <a:ext cx="1029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u="sng" dirty="0">
                <a:solidFill>
                  <a:schemeClr val="accent1">
                    <a:lumMod val="75000"/>
                  </a:schemeClr>
                </a:solidFill>
              </a:rPr>
              <a:t>Chiaretti S, </a:t>
            </a:r>
            <a:r>
              <a:rPr lang="it-IT" sz="800" u="sng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Comparison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between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dasatinib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blinatumomab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ponatinib-blinatumomab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chemo-free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strategy for newly diagnosed </a:t>
            </a:r>
            <a:r>
              <a:rPr lang="en-US" sz="800" u="sng" dirty="0" err="1" smtClean="0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leukemia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patients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Preliminary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results of the GIMEMA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ALLL2820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Trial</a:t>
            </a:r>
          </a:p>
          <a:p>
            <a:r>
              <a:rPr lang="fi-FI" sz="800" u="sng" dirty="0" smtClean="0">
                <a:solidFill>
                  <a:schemeClr val="accent1">
                    <a:lumMod val="75000"/>
                  </a:schemeClr>
                </a:solidFill>
              </a:rPr>
              <a:t>Slayton </a:t>
            </a:r>
            <a:r>
              <a:rPr lang="fi-FI" sz="800" u="sng" dirty="0">
                <a:solidFill>
                  <a:schemeClr val="accent1">
                    <a:lumMod val="75000"/>
                  </a:schemeClr>
                </a:solidFill>
              </a:rPr>
              <a:t>WB, </a:t>
            </a:r>
            <a:r>
              <a:rPr lang="fi-FI" sz="800" u="sng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Dasatinib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plus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intensive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chemotherapy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children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, adolescents, and young adults with</a:t>
            </a: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Philadelphia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chromosome-positive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lymphoblastic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leukemia: results of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children’s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oncology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group trial aall0622. 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800" u="sng" dirty="0" err="1" smtClean="0">
                <a:solidFill>
                  <a:schemeClr val="accent1">
                    <a:lumMod val="75000"/>
                  </a:schemeClr>
                </a:solidFill>
              </a:rPr>
              <a:t>Boissel</a:t>
            </a:r>
            <a:r>
              <a:rPr lang="fr-FR" sz="800" u="sng" dirty="0" smtClean="0">
                <a:solidFill>
                  <a:schemeClr val="accent1">
                    <a:lumMod val="75000"/>
                  </a:schemeClr>
                </a:solidFill>
              </a:rPr>
              <a:t> N, </a:t>
            </a:r>
            <a:r>
              <a:rPr lang="fr-FR" sz="800" u="sng" dirty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fr-FR" sz="800" u="sng" dirty="0" smtClean="0">
                <a:solidFill>
                  <a:schemeClr val="accent1">
                    <a:lumMod val="75000"/>
                  </a:schemeClr>
                </a:solidFill>
              </a:rPr>
              <a:t>al.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Real-world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use of </a:t>
            </a: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</a:rPr>
              <a:t>blinatumomab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adult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patients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with B-cell acute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leukemia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in clinical practice: results from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NEUF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study. 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Qi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Y,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al. Efficacy and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safety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CD19-specific CAR T cell-based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therapy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B-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cell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leukemia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patients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CNSL.</a:t>
            </a:r>
          </a:p>
        </p:txBody>
      </p:sp>
    </p:spTree>
    <p:extLst>
      <p:ext uri="{BB962C8B-B14F-4D97-AF65-F5344CB8AC3E}">
        <p14:creationId xmlns:p14="http://schemas.microsoft.com/office/powerpoint/2010/main" val="24949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7680" y="365125"/>
            <a:ext cx="10866120" cy="69151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Blinatumomab</a:t>
            </a:r>
            <a:r>
              <a:rPr lang="tr-TR" dirty="0" smtClean="0"/>
              <a:t>-LP Zamanı? </a:t>
            </a:r>
            <a:r>
              <a:rPr lang="tr-TR" dirty="0" err="1" smtClean="0"/>
              <a:t>Nörotoksisite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" y="902348"/>
            <a:ext cx="8349837" cy="6765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" y="1388086"/>
            <a:ext cx="5054954" cy="556135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052560" y="6258560"/>
            <a:ext cx="503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ASH 2024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50000" y="2783840"/>
            <a:ext cx="50038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 smtClean="0"/>
              <a:t>Nörotoksisite</a:t>
            </a:r>
            <a:r>
              <a:rPr lang="tr-TR" dirty="0" smtClean="0"/>
              <a:t> </a:t>
            </a:r>
            <a:r>
              <a:rPr lang="tr-TR" dirty="0" err="1" smtClean="0"/>
              <a:t>siklus</a:t>
            </a:r>
            <a:r>
              <a:rPr lang="tr-TR" dirty="0" smtClean="0"/>
              <a:t> 1- ve 2 de sık </a:t>
            </a:r>
          </a:p>
          <a:p>
            <a:r>
              <a:rPr lang="tr-TR" dirty="0" smtClean="0"/>
              <a:t>R/R, MRD+, MRD – benzer </a:t>
            </a:r>
            <a:r>
              <a:rPr lang="tr-TR" dirty="0" err="1" smtClean="0"/>
              <a:t>insidans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Blinatumomab</a:t>
            </a:r>
            <a:r>
              <a:rPr lang="tr-TR" dirty="0" smtClean="0"/>
              <a:t> ile eş zamanlı uygulanması ICANS riskini arttırmıyor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70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 smtClean="0"/>
              <a:t>Ph</a:t>
            </a:r>
            <a:r>
              <a:rPr lang="tr-TR" b="1" dirty="0" smtClean="0"/>
              <a:t> + ALL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967" y="1289621"/>
            <a:ext cx="10285033" cy="537277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351520" y="6554676"/>
            <a:ext cx="6573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</a:rPr>
              <a:t>Chiaretti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 S,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. How I treat adult </a:t>
            </a: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+ ALL. 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Postimmunoterapi</a:t>
            </a:r>
            <a:r>
              <a:rPr lang="tr-TR" dirty="0" smtClean="0"/>
              <a:t> </a:t>
            </a:r>
            <a:r>
              <a:rPr lang="tr-TR" dirty="0" err="1" smtClean="0"/>
              <a:t>relaps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2105"/>
            <a:ext cx="6640519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39" y="1303734"/>
            <a:ext cx="8673825" cy="505618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923280" y="6441439"/>
            <a:ext cx="8041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Lamble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AJ,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How I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treat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postimmunotherapy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relapsed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B-ALL.</a:t>
            </a:r>
          </a:p>
        </p:txBody>
      </p:sp>
    </p:spTree>
    <p:extLst>
      <p:ext uri="{BB962C8B-B14F-4D97-AF65-F5344CB8AC3E}">
        <p14:creationId xmlns:p14="http://schemas.microsoft.com/office/powerpoint/2010/main" val="480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Daratumumab</a:t>
            </a:r>
            <a:r>
              <a:rPr lang="tr-TR" dirty="0" smtClean="0"/>
              <a:t>- </a:t>
            </a:r>
            <a:r>
              <a:rPr lang="tr-TR" dirty="0" err="1" smtClean="0"/>
              <a:t>venetoklaks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88744"/>
            <a:ext cx="4800762" cy="52762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762" y="1445711"/>
            <a:ext cx="3692998" cy="516228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760" y="1322321"/>
            <a:ext cx="3764146" cy="534263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0" y="5455920"/>
            <a:ext cx="4800762" cy="1209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800762" y="5842000"/>
            <a:ext cx="3692998" cy="40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40080" y="2164080"/>
            <a:ext cx="1483360" cy="2743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664960" y="2714307"/>
            <a:ext cx="1249680" cy="3844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9601524" y="2647884"/>
            <a:ext cx="2224716" cy="582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129280" y="3139440"/>
            <a:ext cx="510032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Lösemik</a:t>
            </a:r>
            <a:r>
              <a:rPr lang="tr-TR" dirty="0" smtClean="0"/>
              <a:t> </a:t>
            </a:r>
            <a:r>
              <a:rPr lang="tr-TR" dirty="0" err="1" smtClean="0"/>
              <a:t>blastlar</a:t>
            </a:r>
            <a:r>
              <a:rPr lang="tr-TR" dirty="0" smtClean="0"/>
              <a:t> genellikle CD38 ekspresyonu, </a:t>
            </a:r>
            <a:r>
              <a:rPr lang="tr-TR" dirty="0" err="1" smtClean="0"/>
              <a:t>Ph</a:t>
            </a:r>
            <a:r>
              <a:rPr lang="tr-TR" dirty="0" smtClean="0"/>
              <a:t>+ B ALL ve HCT sonrası MRD eradikasyonu</a:t>
            </a:r>
          </a:p>
          <a:p>
            <a:endParaRPr lang="tr-TR" dirty="0" smtClean="0"/>
          </a:p>
          <a:p>
            <a:r>
              <a:rPr lang="tr-TR" dirty="0" smtClean="0"/>
              <a:t>CD38 &gt;%70 T ALL</a:t>
            </a:r>
          </a:p>
          <a:p>
            <a:r>
              <a:rPr lang="tr-TR" dirty="0" smtClean="0"/>
              <a:t>Potansiyel </a:t>
            </a:r>
          </a:p>
          <a:p>
            <a:r>
              <a:rPr lang="tr-TR" dirty="0" smtClean="0"/>
              <a:t>İdeal </a:t>
            </a:r>
            <a:r>
              <a:rPr lang="tr-TR" dirty="0" err="1" smtClean="0"/>
              <a:t>immunoterapi</a:t>
            </a:r>
            <a:r>
              <a:rPr lang="tr-TR" dirty="0"/>
              <a:t>?</a:t>
            </a:r>
            <a:r>
              <a:rPr lang="tr-TR" dirty="0" smtClean="0"/>
              <a:t> </a:t>
            </a:r>
          </a:p>
          <a:p>
            <a:r>
              <a:rPr lang="tr-TR" dirty="0" smtClean="0"/>
              <a:t>	Aktive T, </a:t>
            </a:r>
            <a:r>
              <a:rPr lang="tr-TR" dirty="0" err="1" smtClean="0"/>
              <a:t>hematopoetik</a:t>
            </a:r>
            <a:r>
              <a:rPr lang="tr-TR" dirty="0" smtClean="0"/>
              <a:t> hücre ve </a:t>
            </a:r>
            <a:r>
              <a:rPr lang="tr-TR" dirty="0" err="1" smtClean="0"/>
              <a:t>monosit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8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T-ALL- CAR-T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873" y="1477327"/>
            <a:ext cx="3922327" cy="51511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171" y="1201519"/>
            <a:ext cx="6578509" cy="264587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057" y="3352800"/>
            <a:ext cx="435154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Sitokin</a:t>
            </a:r>
            <a:r>
              <a:rPr lang="tr-TR" dirty="0"/>
              <a:t> </a:t>
            </a:r>
            <a:r>
              <a:rPr lang="tr-TR" dirty="0" smtClean="0"/>
              <a:t>Salınım </a:t>
            </a:r>
            <a:r>
              <a:rPr lang="tr-TR" dirty="0"/>
              <a:t>S</a:t>
            </a:r>
            <a:r>
              <a:rPr lang="tr-TR" dirty="0" smtClean="0"/>
              <a:t>endromu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</a:t>
            </a:r>
            <a:r>
              <a:rPr lang="tr-TR" dirty="0" smtClean="0"/>
              <a:t>teş </a:t>
            </a:r>
            <a:r>
              <a:rPr lang="tr-TR" dirty="0"/>
              <a:t>ve çoklu organ </a:t>
            </a:r>
            <a:r>
              <a:rPr lang="tr-TR" dirty="0" err="1"/>
              <a:t>disfonksiyonu</a:t>
            </a:r>
            <a:r>
              <a:rPr lang="tr-TR" dirty="0"/>
              <a:t> ile karakterize akut sistemik </a:t>
            </a:r>
            <a:r>
              <a:rPr lang="tr-TR" dirty="0" err="1"/>
              <a:t>inflamatuar</a:t>
            </a:r>
            <a:r>
              <a:rPr lang="tr-TR" dirty="0"/>
              <a:t> bir </a:t>
            </a:r>
            <a:r>
              <a:rPr lang="tr-TR" dirty="0" smtClean="0"/>
              <a:t>sendrom</a:t>
            </a:r>
          </a:p>
          <a:p>
            <a:pPr lvl="1"/>
            <a:r>
              <a:rPr lang="tr-TR" dirty="0"/>
              <a:t>T hücrelerini ve/veya diğer </a:t>
            </a:r>
            <a:r>
              <a:rPr lang="tr-TR" dirty="0" err="1"/>
              <a:t>immün</a:t>
            </a:r>
            <a:r>
              <a:rPr lang="tr-TR" dirty="0"/>
              <a:t> </a:t>
            </a:r>
            <a:r>
              <a:rPr lang="tr-TR" dirty="0" err="1"/>
              <a:t>efektör</a:t>
            </a:r>
            <a:r>
              <a:rPr lang="tr-TR" dirty="0"/>
              <a:t> hücreleri aktive eden veya aktive eden </a:t>
            </a:r>
            <a:r>
              <a:rPr lang="tr-TR" dirty="0" err="1"/>
              <a:t>immün</a:t>
            </a:r>
            <a:r>
              <a:rPr lang="tr-TR" dirty="0"/>
              <a:t> tedaviye </a:t>
            </a:r>
            <a:r>
              <a:rPr lang="tr-TR" dirty="0" err="1"/>
              <a:t>suprafizyolojik</a:t>
            </a:r>
            <a:r>
              <a:rPr lang="tr-TR" dirty="0"/>
              <a:t> bir </a:t>
            </a:r>
            <a:r>
              <a:rPr lang="tr-TR" dirty="0" smtClean="0"/>
              <a:t>yanıt</a:t>
            </a:r>
          </a:p>
          <a:p>
            <a:pPr lvl="1"/>
            <a:r>
              <a:rPr lang="tr-TR" dirty="0" smtClean="0"/>
              <a:t>Hastalık </a:t>
            </a:r>
            <a:r>
              <a:rPr lang="tr-TR" dirty="0"/>
              <a:t>yükü, tedavi </a:t>
            </a:r>
            <a:r>
              <a:rPr lang="tr-TR" dirty="0" smtClean="0"/>
              <a:t>çeşidi, dozu, </a:t>
            </a:r>
            <a:r>
              <a:rPr lang="tr-TR" dirty="0" err="1" smtClean="0"/>
              <a:t>greft</a:t>
            </a:r>
            <a:r>
              <a:rPr lang="tr-TR" dirty="0" smtClean="0"/>
              <a:t> </a:t>
            </a:r>
            <a:r>
              <a:rPr lang="tr-TR" dirty="0"/>
              <a:t>kaynağı  </a:t>
            </a:r>
          </a:p>
          <a:p>
            <a:endParaRPr lang="tr-TR" dirty="0" smtClean="0"/>
          </a:p>
          <a:p>
            <a:r>
              <a:rPr lang="tr-TR" dirty="0" smtClean="0"/>
              <a:t>CAR-T </a:t>
            </a:r>
            <a:r>
              <a:rPr lang="tr-TR" dirty="0"/>
              <a:t>hücre tedavisi </a:t>
            </a:r>
            <a:endParaRPr lang="tr-TR" dirty="0" smtClean="0"/>
          </a:p>
          <a:p>
            <a:r>
              <a:rPr lang="tr-TR" dirty="0" err="1" smtClean="0"/>
              <a:t>Blinatumomab</a:t>
            </a:r>
            <a:r>
              <a:rPr lang="tr-TR" dirty="0" smtClean="0"/>
              <a:t>, </a:t>
            </a:r>
            <a:r>
              <a:rPr lang="tr-TR" dirty="0" err="1"/>
              <a:t>elranatamab</a:t>
            </a:r>
            <a:endParaRPr lang="tr-TR" dirty="0" smtClean="0"/>
          </a:p>
          <a:p>
            <a:r>
              <a:rPr lang="tr-TR" dirty="0" err="1" smtClean="0"/>
              <a:t>Haploidentik</a:t>
            </a:r>
            <a:r>
              <a:rPr lang="tr-TR" dirty="0" smtClean="0"/>
              <a:t> HCT</a:t>
            </a:r>
          </a:p>
          <a:p>
            <a:r>
              <a:rPr lang="tr-TR" dirty="0" err="1" smtClean="0"/>
              <a:t>ATG,rituksimab,obinutuzumab</a:t>
            </a:r>
            <a:r>
              <a:rPr lang="tr-TR" dirty="0"/>
              <a:t>, </a:t>
            </a:r>
            <a:r>
              <a:rPr lang="tr-TR" dirty="0" err="1" smtClean="0"/>
              <a:t>alemtuzumab,brentuximab,nivolumab</a:t>
            </a:r>
            <a:endParaRPr lang="tr-TR" dirty="0" smtClean="0"/>
          </a:p>
          <a:p>
            <a:r>
              <a:rPr lang="tr-TR" dirty="0"/>
              <a:t>COVID-19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672080" y="5963920"/>
            <a:ext cx="878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Frey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NV,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Cytokine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release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syndrome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novel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therapeutics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leukemia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Topp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MS,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Safety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activity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of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blinatumomab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adult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patients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relapsed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refractory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B-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precursor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leukaemia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: a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multicentre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,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single-arm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,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phase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2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study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Abboud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R,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et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al. Severe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Cytokine-Release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Syndrome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after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T Cell-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Replete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Peripheral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Blood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Haploidentical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Donor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Transplantation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Is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Associated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Poor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Survival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Anti-IL-6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Therapy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Is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Safe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Well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Tolerated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Mehta P,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et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al. COVID-19: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consider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cytokine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storm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syndromes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immunosuppression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Wang Z,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Biomarkers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of cytokine release syndrome and neurotoxicity related to CAR-T cell therapy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Sitokin</a:t>
            </a:r>
            <a:r>
              <a:rPr lang="tr-TR" dirty="0"/>
              <a:t> Salınım </a:t>
            </a:r>
            <a:r>
              <a:rPr lang="tr-TR" dirty="0" smtClean="0"/>
              <a:t>Sendromu-</a:t>
            </a:r>
            <a:r>
              <a:rPr lang="tr-TR" dirty="0" err="1" smtClean="0"/>
              <a:t>Patofizyoloji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090920" cy="435133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 </a:t>
            </a:r>
            <a:r>
              <a:rPr lang="tr-TR" dirty="0" smtClean="0"/>
              <a:t>Aktive </a:t>
            </a:r>
            <a:r>
              <a:rPr lang="tr-TR" dirty="0"/>
              <a:t>edilmiş T </a:t>
            </a:r>
            <a:r>
              <a:rPr lang="tr-TR" dirty="0" smtClean="0"/>
              <a:t>hücreleri/tümör </a:t>
            </a:r>
            <a:r>
              <a:rPr lang="tr-TR" dirty="0"/>
              <a:t>hücreleri tarafından </a:t>
            </a:r>
            <a:r>
              <a:rPr lang="tr-TR" dirty="0" smtClean="0"/>
              <a:t>IFN-</a:t>
            </a:r>
            <a:r>
              <a:rPr lang="tr-TR" dirty="0"/>
              <a:t>Ɣ</a:t>
            </a:r>
            <a:r>
              <a:rPr lang="tr-TR" dirty="0" smtClean="0"/>
              <a:t> </a:t>
            </a:r>
            <a:r>
              <a:rPr lang="tr-TR" dirty="0"/>
              <a:t>salınımı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ym typeface="Wingdings" panose="05000000000000000000" pitchFamily="2" charset="2"/>
              </a:rPr>
              <a:t>Makrofaj</a:t>
            </a:r>
            <a:r>
              <a:rPr lang="tr-TR" dirty="0" smtClean="0">
                <a:sym typeface="Wingdings" panose="05000000000000000000" pitchFamily="2" charset="2"/>
              </a:rPr>
              <a:t> aktivasyonu</a:t>
            </a:r>
            <a:r>
              <a:rPr lang="tr-TR" dirty="0" smtClean="0"/>
              <a:t>IL-6, TNF-∝, IL-10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IL-6: </a:t>
            </a:r>
            <a:r>
              <a:rPr lang="tr-TR" dirty="0" err="1" smtClean="0"/>
              <a:t>Vasküler</a:t>
            </a:r>
            <a:r>
              <a:rPr lang="tr-TR" dirty="0" smtClean="0"/>
              <a:t> kaçak, </a:t>
            </a:r>
            <a:r>
              <a:rPr lang="tr-TR" dirty="0" err="1" smtClean="0"/>
              <a:t>kompleman</a:t>
            </a:r>
            <a:r>
              <a:rPr lang="tr-TR" dirty="0" smtClean="0"/>
              <a:t> ve </a:t>
            </a:r>
            <a:r>
              <a:rPr lang="tr-TR" dirty="0" err="1" smtClean="0"/>
              <a:t>koagülasyon</a:t>
            </a:r>
            <a:r>
              <a:rPr lang="tr-TR" dirty="0" smtClean="0"/>
              <a:t> </a:t>
            </a:r>
            <a:r>
              <a:rPr lang="tr-TR" dirty="0" err="1" smtClean="0"/>
              <a:t>kaskadı</a:t>
            </a:r>
            <a:r>
              <a:rPr lang="tr-TR" dirty="0" smtClean="0"/>
              <a:t> aktivasyonu, DIC, </a:t>
            </a:r>
            <a:r>
              <a:rPr lang="tr-TR" dirty="0" err="1" smtClean="0"/>
              <a:t>Kardiyomyopati</a:t>
            </a:r>
            <a:endParaRPr lang="tr-TR" dirty="0" smtClean="0"/>
          </a:p>
          <a:p>
            <a:pPr lvl="1"/>
            <a:r>
              <a:rPr lang="tr-TR" dirty="0" smtClean="0"/>
              <a:t>IFN-Ɣ:</a:t>
            </a:r>
            <a:r>
              <a:rPr lang="tr-TR" dirty="0"/>
              <a:t> Ateş, titreme, baş ağrısı, baş dönmesi ve </a:t>
            </a:r>
            <a:r>
              <a:rPr lang="tr-TR" dirty="0" smtClean="0"/>
              <a:t>yorgunluk</a:t>
            </a:r>
          </a:p>
          <a:p>
            <a:pPr lvl="1"/>
            <a:r>
              <a:rPr lang="tr-TR" dirty="0"/>
              <a:t>TNF-</a:t>
            </a:r>
            <a:r>
              <a:rPr lang="tr-TR" dirty="0" smtClean="0"/>
              <a:t>∝:Ateş</a:t>
            </a:r>
            <a:r>
              <a:rPr lang="tr-TR" dirty="0"/>
              <a:t>, halsizlik, sulu ishal, </a:t>
            </a:r>
            <a:r>
              <a:rPr lang="tr-TR" dirty="0" err="1"/>
              <a:t>vasküler</a:t>
            </a:r>
            <a:r>
              <a:rPr lang="tr-TR" dirty="0"/>
              <a:t> </a:t>
            </a:r>
            <a:r>
              <a:rPr lang="tr-TR" dirty="0" smtClean="0"/>
              <a:t>kaçak, </a:t>
            </a:r>
            <a:r>
              <a:rPr lang="tr-TR" dirty="0" err="1"/>
              <a:t>kardiyomiyopati</a:t>
            </a:r>
            <a:r>
              <a:rPr lang="tr-TR" dirty="0"/>
              <a:t>, akciğer hasarı ve akut faz proteinlerinin </a:t>
            </a:r>
            <a:r>
              <a:rPr lang="tr-TR" dirty="0" smtClean="0"/>
              <a:t>üretimi</a:t>
            </a:r>
          </a:p>
          <a:p>
            <a:r>
              <a:rPr lang="tr-TR" dirty="0" smtClean="0"/>
              <a:t>T hücre aktivasyonu</a:t>
            </a:r>
          </a:p>
          <a:p>
            <a:r>
              <a:rPr lang="tr-TR" dirty="0" err="1" smtClean="0"/>
              <a:t>Monosit</a:t>
            </a:r>
            <a:r>
              <a:rPr lang="tr-TR" dirty="0" smtClean="0"/>
              <a:t>/</a:t>
            </a:r>
            <a:r>
              <a:rPr lang="tr-TR" dirty="0" err="1" smtClean="0"/>
              <a:t>makrofaj</a:t>
            </a:r>
            <a:endParaRPr lang="tr-TR" dirty="0" smtClean="0"/>
          </a:p>
          <a:p>
            <a:r>
              <a:rPr lang="tr-TR" dirty="0" err="1" smtClean="0"/>
              <a:t>Endotel</a:t>
            </a:r>
            <a:r>
              <a:rPr lang="tr-TR" dirty="0" smtClean="0"/>
              <a:t> hücreleri</a:t>
            </a:r>
            <a:endParaRPr lang="tr-TR" dirty="0"/>
          </a:p>
          <a:p>
            <a:endParaRPr lang="tr-TR" dirty="0"/>
          </a:p>
        </p:txBody>
      </p:sp>
      <p:sp>
        <p:nvSpPr>
          <p:cNvPr id="4" name="AutoShape 2" descr="{\displaystyle \gamma 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{\displaystyle \gamma 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{\displaystyle \gamma 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5232400" y="6176963"/>
            <a:ext cx="597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Wang Z,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Biomarkers of cytokine release syndrome and neurotoxicity related to CAR-T cell therapy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8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732" y="2048466"/>
            <a:ext cx="5685068" cy="39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7500" y="1690689"/>
            <a:ext cx="5242560" cy="3884612"/>
          </a:xfrm>
        </p:spPr>
        <p:txBody>
          <a:bodyPr>
            <a:normAutofit/>
          </a:bodyPr>
          <a:lstStyle/>
          <a:p>
            <a:r>
              <a:rPr lang="tr-TR" dirty="0"/>
              <a:t> </a:t>
            </a:r>
            <a:r>
              <a:rPr lang="tr-TR" dirty="0" smtClean="0"/>
              <a:t>%20’si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refrakter</a:t>
            </a:r>
            <a:endParaRPr lang="tr-TR" dirty="0" smtClean="0"/>
          </a:p>
          <a:p>
            <a:r>
              <a:rPr lang="tr-TR" dirty="0" err="1" smtClean="0"/>
              <a:t>Nüks</a:t>
            </a:r>
            <a:endParaRPr lang="tr-TR" dirty="0" smtClean="0"/>
          </a:p>
          <a:p>
            <a:r>
              <a:rPr lang="tr-TR" dirty="0" smtClean="0"/>
              <a:t>Yaş, </a:t>
            </a:r>
            <a:r>
              <a:rPr lang="tr-TR" dirty="0" err="1" smtClean="0"/>
              <a:t>komorbidite</a:t>
            </a:r>
            <a:r>
              <a:rPr lang="tr-TR" dirty="0" smtClean="0"/>
              <a:t>, fiziksel ve bilişsel testler</a:t>
            </a:r>
          </a:p>
          <a:p>
            <a:pPr lvl="1"/>
            <a:r>
              <a:rPr lang="tr-TR" dirty="0" smtClean="0"/>
              <a:t>ECOG, </a:t>
            </a:r>
            <a:r>
              <a:rPr lang="tr-TR" dirty="0" err="1" smtClean="0"/>
              <a:t>Karnofsky</a:t>
            </a:r>
            <a:r>
              <a:rPr lang="tr-TR" dirty="0" smtClean="0"/>
              <a:t>, HCT-CI, CCI</a:t>
            </a:r>
          </a:p>
          <a:p>
            <a:pPr lvl="1"/>
            <a:r>
              <a:rPr lang="tr-TR" dirty="0" smtClean="0"/>
              <a:t>Fit, daha az fit ancak </a:t>
            </a:r>
            <a:r>
              <a:rPr lang="tr-TR" dirty="0" err="1" smtClean="0"/>
              <a:t>frajil</a:t>
            </a:r>
            <a:r>
              <a:rPr lang="tr-TR" dirty="0" smtClean="0"/>
              <a:t> değil, </a:t>
            </a:r>
            <a:r>
              <a:rPr lang="tr-TR" dirty="0" err="1" smtClean="0"/>
              <a:t>Frajil</a:t>
            </a:r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506660"/>
              </p:ext>
            </p:extLst>
          </p:nvPr>
        </p:nvGraphicFramePr>
        <p:xfrm>
          <a:off x="5560060" y="-68698"/>
          <a:ext cx="6606540" cy="690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270">
                  <a:extLst>
                    <a:ext uri="{9D8B030D-6E8A-4147-A177-3AD203B41FA5}">
                      <a16:colId xmlns:a16="http://schemas.microsoft.com/office/drawing/2014/main" val="714491491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167143779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4065211640"/>
                    </a:ext>
                  </a:extLst>
                </a:gridCol>
              </a:tblGrid>
              <a:tr h="19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ECOG Performans Skalası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tr-TR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Charlson</a:t>
                      </a:r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Komorbidite</a:t>
                      </a:r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İndeksi </a:t>
                      </a:r>
                      <a:endParaRPr lang="tr-TR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401989"/>
                  </a:ext>
                </a:extLst>
              </a:tr>
              <a:tr h="19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0:Asemptomatik, normal aktivitelerini sürdürüyor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MI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28425"/>
                  </a:ext>
                </a:extLst>
              </a:tr>
              <a:tr h="3876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1:Tümöre ait yakınmalar var, ancak </a:t>
                      </a:r>
                      <a:r>
                        <a:rPr lang="tr-TR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tolere</a:t>
                      </a:r>
                      <a:r>
                        <a:rPr lang="tr-T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edebiliyor. Tam mobilize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KY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358587"/>
                  </a:ext>
                </a:extLst>
              </a:tr>
              <a:tr h="3876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2:Tümöre ait şikayetler kısıtlayıcı düzeyde, zamanın &lt;%50’sini yatakta geçiriyor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SVH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33343"/>
                  </a:ext>
                </a:extLst>
              </a:tr>
              <a:tr h="19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3:Ağır kısıtlayıcı durum var, &gt;%50’sini yatakta geçiriyor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PU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</a:t>
                      </a:r>
                      <a:endParaRPr lang="tr-T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83"/>
                  </a:ext>
                </a:extLst>
              </a:tr>
              <a:tr h="19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4.Zamanın hepsi yatakta geçiyor, </a:t>
                      </a:r>
                      <a:r>
                        <a:rPr lang="tr-TR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immobil</a:t>
                      </a:r>
                      <a:endParaRPr lang="tr-TR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Hepatik</a:t>
                      </a:r>
                      <a:r>
                        <a:rPr lang="tr-TR" sz="1400" dirty="0" smtClean="0">
                          <a:latin typeface="+mn-lt"/>
                        </a:rPr>
                        <a:t> hastalık(hafif)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89102"/>
                  </a:ext>
                </a:extLst>
              </a:tr>
              <a:tr h="19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DM (hafif-orta)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57649"/>
                  </a:ext>
                </a:extLst>
              </a:tr>
              <a:tr h="33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Pulmoner</a:t>
                      </a:r>
                      <a:r>
                        <a:rPr lang="tr-TR" sz="1400" dirty="0" smtClean="0">
                          <a:latin typeface="+mn-lt"/>
                        </a:rPr>
                        <a:t> hastalık(hafif-orta)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66107"/>
                  </a:ext>
                </a:extLst>
              </a:tr>
              <a:tr h="19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Bağ doku hastalığı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77065"/>
                  </a:ext>
                </a:extLst>
              </a:tr>
              <a:tr h="33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DM (</a:t>
                      </a:r>
                      <a:r>
                        <a:rPr lang="tr-TR" sz="1400" dirty="0" err="1" smtClean="0">
                          <a:latin typeface="+mn-lt"/>
                        </a:rPr>
                        <a:t>end</a:t>
                      </a:r>
                      <a:r>
                        <a:rPr lang="tr-TR" sz="1400" dirty="0" smtClean="0">
                          <a:latin typeface="+mn-lt"/>
                        </a:rPr>
                        <a:t> organ hasarı</a:t>
                      </a:r>
                      <a:r>
                        <a:rPr lang="tr-TR" sz="1400" baseline="0" dirty="0" smtClean="0">
                          <a:latin typeface="+mn-lt"/>
                        </a:rPr>
                        <a:t> ile ağır)</a:t>
                      </a:r>
                      <a:endParaRPr lang="tr-TR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7742"/>
                  </a:ext>
                </a:extLst>
              </a:tr>
              <a:tr h="33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Renal</a:t>
                      </a:r>
                      <a:r>
                        <a:rPr lang="tr-TR" sz="1400" baseline="0" dirty="0" smtClean="0">
                          <a:latin typeface="+mn-lt"/>
                        </a:rPr>
                        <a:t> yetmezlik (orta-şiddetli)</a:t>
                      </a:r>
                      <a:endParaRPr lang="tr-TR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6913"/>
                  </a:ext>
                </a:extLst>
              </a:tr>
              <a:tr h="19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Solid </a:t>
                      </a:r>
                      <a:r>
                        <a:rPr lang="tr-TR" sz="1400" dirty="0" err="1" smtClean="0">
                          <a:latin typeface="+mn-lt"/>
                        </a:rPr>
                        <a:t>tm</a:t>
                      </a:r>
                      <a:r>
                        <a:rPr lang="tr-TR" sz="1400" dirty="0" smtClean="0">
                          <a:latin typeface="+mn-lt"/>
                        </a:rPr>
                        <a:t> (</a:t>
                      </a:r>
                      <a:r>
                        <a:rPr lang="tr-TR" sz="1400" dirty="0" err="1" smtClean="0">
                          <a:latin typeface="+mn-lt"/>
                        </a:rPr>
                        <a:t>metastazsız</a:t>
                      </a:r>
                      <a:r>
                        <a:rPr lang="tr-TR" sz="1400" dirty="0" smtClean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7085"/>
                  </a:ext>
                </a:extLst>
              </a:tr>
              <a:tr h="33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+mn-lt"/>
                        </a:rPr>
                        <a:t>Hepatik</a:t>
                      </a:r>
                      <a:r>
                        <a:rPr lang="tr-TR" sz="1400" dirty="0" smtClean="0">
                          <a:latin typeface="+mn-lt"/>
                        </a:rPr>
                        <a:t> hastalık </a:t>
                      </a:r>
                      <a:r>
                        <a:rPr lang="tr-TR" sz="1400" baseline="0" dirty="0" smtClean="0">
                          <a:latin typeface="+mn-lt"/>
                        </a:rPr>
                        <a:t>(orta-şiddetli)</a:t>
                      </a:r>
                      <a:endParaRPr lang="tr-TR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45419"/>
                  </a:ext>
                </a:extLst>
              </a:tr>
              <a:tr h="19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Solid </a:t>
                      </a:r>
                      <a:r>
                        <a:rPr lang="tr-TR" sz="1400" dirty="0" err="1" smtClean="0">
                          <a:latin typeface="+mn-lt"/>
                        </a:rPr>
                        <a:t>tm</a:t>
                      </a:r>
                      <a:r>
                        <a:rPr lang="tr-TR" sz="1400" dirty="0" smtClean="0">
                          <a:latin typeface="+mn-lt"/>
                        </a:rPr>
                        <a:t> (metastaz)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343544"/>
                  </a:ext>
                </a:extLst>
              </a:tr>
            </a:tbl>
          </a:graphicData>
        </a:graphic>
      </p:graphicFrame>
      <p:sp>
        <p:nvSpPr>
          <p:cNvPr id="5" name="Yuvarlatılmış Dikdörtgen 4"/>
          <p:cNvSpPr/>
          <p:nvPr/>
        </p:nvSpPr>
        <p:spPr>
          <a:xfrm>
            <a:off x="5740400" y="4025900"/>
            <a:ext cx="2900680" cy="270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FİT: ECOG ve CCI ≤2</a:t>
            </a:r>
          </a:p>
          <a:p>
            <a:pPr algn="ctr"/>
            <a:r>
              <a:rPr lang="tr-TR" dirty="0" smtClean="0"/>
              <a:t>FİT-UNFRAJİL:</a:t>
            </a:r>
            <a:r>
              <a:rPr lang="tr-TR" dirty="0"/>
              <a:t> </a:t>
            </a:r>
            <a:r>
              <a:rPr lang="tr-TR" dirty="0" smtClean="0"/>
              <a:t>ECOG veya CCI≥3</a:t>
            </a:r>
          </a:p>
          <a:p>
            <a:pPr algn="ctr"/>
            <a:r>
              <a:rPr lang="tr-TR" dirty="0" smtClean="0"/>
              <a:t>FRAJİL: </a:t>
            </a:r>
            <a:r>
              <a:rPr lang="tr-TR" dirty="0"/>
              <a:t>ECOG </a:t>
            </a:r>
            <a:r>
              <a:rPr lang="tr-TR" dirty="0" smtClean="0"/>
              <a:t>ve </a:t>
            </a:r>
            <a:r>
              <a:rPr lang="tr-TR" dirty="0"/>
              <a:t>CCI≥3</a:t>
            </a:r>
          </a:p>
        </p:txBody>
      </p:sp>
    </p:spTree>
    <p:extLst>
      <p:ext uri="{BB962C8B-B14F-4D97-AF65-F5344CB8AC3E}">
        <p14:creationId xmlns:p14="http://schemas.microsoft.com/office/powerpoint/2010/main" val="3941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Sitokin</a:t>
            </a:r>
            <a:r>
              <a:rPr lang="tr-TR" dirty="0"/>
              <a:t> Salınım </a:t>
            </a:r>
            <a:r>
              <a:rPr lang="tr-TR" dirty="0" smtClean="0"/>
              <a:t>Sendromu-Klinik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Zaman:Değişken</a:t>
            </a:r>
            <a:endParaRPr lang="tr-TR" dirty="0" smtClean="0"/>
          </a:p>
          <a:p>
            <a:pPr lvl="1"/>
            <a:r>
              <a:rPr lang="tr-TR" dirty="0" smtClean="0"/>
              <a:t>CAR-T :</a:t>
            </a:r>
            <a:r>
              <a:rPr lang="tr-TR" dirty="0" err="1" smtClean="0"/>
              <a:t>Median</a:t>
            </a:r>
            <a:r>
              <a:rPr lang="tr-TR" dirty="0" smtClean="0"/>
              <a:t> 2-3 gün (1-14)</a:t>
            </a:r>
          </a:p>
          <a:p>
            <a:pPr lvl="1"/>
            <a:r>
              <a:rPr lang="tr-TR" dirty="0" smtClean="0"/>
              <a:t>Konvansiyonel-BITE: </a:t>
            </a:r>
            <a:r>
              <a:rPr lang="tr-TR" dirty="0" err="1" smtClean="0"/>
              <a:t>Dk-sa</a:t>
            </a:r>
            <a:endParaRPr lang="tr-TR" dirty="0" smtClean="0"/>
          </a:p>
          <a:p>
            <a:pPr lvl="1"/>
            <a:r>
              <a:rPr lang="tr-TR" dirty="0" err="1" smtClean="0"/>
              <a:t>Haploidentik</a:t>
            </a:r>
            <a:r>
              <a:rPr lang="tr-TR" dirty="0" smtClean="0"/>
              <a:t> HCT: 1-3 gün</a:t>
            </a:r>
          </a:p>
          <a:p>
            <a:r>
              <a:rPr lang="tr-TR" dirty="0"/>
              <a:t> </a:t>
            </a:r>
            <a:r>
              <a:rPr lang="tr-TR" dirty="0" smtClean="0"/>
              <a:t>Klinik: Değişken</a:t>
            </a:r>
          </a:p>
          <a:p>
            <a:r>
              <a:rPr lang="tr-TR" dirty="0" smtClean="0"/>
              <a:t>Laboratuvar: </a:t>
            </a:r>
          </a:p>
          <a:p>
            <a:pPr lvl="1"/>
            <a:r>
              <a:rPr lang="tr-TR" dirty="0" err="1" smtClean="0"/>
              <a:t>Lökositoz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Lökopeni</a:t>
            </a:r>
            <a:r>
              <a:rPr lang="tr-TR" dirty="0" smtClean="0"/>
              <a:t>, </a:t>
            </a:r>
            <a:r>
              <a:rPr lang="tr-TR" dirty="0" err="1" smtClean="0"/>
              <a:t>nötropeni</a:t>
            </a:r>
            <a:r>
              <a:rPr lang="tr-TR" dirty="0" smtClean="0"/>
              <a:t>, </a:t>
            </a:r>
            <a:r>
              <a:rPr lang="tr-TR" dirty="0" err="1" smtClean="0"/>
              <a:t>trombositopeni</a:t>
            </a:r>
            <a:endParaRPr lang="tr-TR" dirty="0" smtClean="0"/>
          </a:p>
          <a:p>
            <a:pPr lvl="1"/>
            <a:r>
              <a:rPr lang="tr-TR" dirty="0" smtClean="0"/>
              <a:t>BFT/KCFT </a:t>
            </a:r>
          </a:p>
          <a:p>
            <a:pPr lvl="1"/>
            <a:r>
              <a:rPr lang="tr-TR" dirty="0" smtClean="0"/>
              <a:t>Elektrolit bozuklukları</a:t>
            </a:r>
          </a:p>
          <a:p>
            <a:pPr lvl="2"/>
            <a:r>
              <a:rPr lang="tr-TR" dirty="0" err="1" smtClean="0"/>
              <a:t>hipofosfatemi</a:t>
            </a:r>
            <a:r>
              <a:rPr lang="tr-TR" dirty="0" smtClean="0"/>
              <a:t> (</a:t>
            </a:r>
            <a:r>
              <a:rPr lang="tr-TR" dirty="0"/>
              <a:t>%</a:t>
            </a:r>
            <a:r>
              <a:rPr lang="tr-TR" dirty="0" smtClean="0"/>
              <a:t>75</a:t>
            </a:r>
            <a:r>
              <a:rPr lang="tr-TR" dirty="0"/>
              <a:t>), </a:t>
            </a:r>
            <a:r>
              <a:rPr lang="tr-TR" dirty="0" err="1"/>
              <a:t>hipokalemi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/>
              <a:t>%</a:t>
            </a:r>
            <a:r>
              <a:rPr lang="tr-TR" dirty="0" smtClean="0"/>
              <a:t>56</a:t>
            </a:r>
            <a:r>
              <a:rPr lang="tr-TR" dirty="0"/>
              <a:t>) ve </a:t>
            </a:r>
            <a:r>
              <a:rPr lang="tr-TR" dirty="0" err="1"/>
              <a:t>hiponatremi</a:t>
            </a:r>
            <a:r>
              <a:rPr lang="tr-TR" dirty="0"/>
              <a:t> </a:t>
            </a:r>
            <a:r>
              <a:rPr lang="tr-TR" dirty="0" smtClean="0"/>
              <a:t>(%51)</a:t>
            </a:r>
          </a:p>
          <a:p>
            <a:pPr lvl="1"/>
            <a:r>
              <a:rPr lang="tr-TR" dirty="0" smtClean="0"/>
              <a:t>CRP, </a:t>
            </a:r>
            <a:r>
              <a:rPr lang="tr-TR" dirty="0" err="1" smtClean="0"/>
              <a:t>Ferritin</a:t>
            </a:r>
            <a:r>
              <a:rPr lang="tr-TR" dirty="0" smtClean="0"/>
              <a:t>, IL-6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3505200" y="617696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>
                <a:hlinkClick r:id="rId3"/>
              </a:rPr>
              <a:t>Lee DW, </a:t>
            </a:r>
            <a:r>
              <a:rPr lang="tr-TR" sz="800" dirty="0" smtClean="0">
                <a:hlinkClick r:id="rId3"/>
              </a:rPr>
              <a:t>et </a:t>
            </a:r>
            <a:r>
              <a:rPr lang="tr-TR" sz="800" dirty="0">
                <a:hlinkClick r:id="rId3"/>
              </a:rPr>
              <a:t>al. ASTCT </a:t>
            </a:r>
            <a:r>
              <a:rPr lang="tr-TR" sz="800" dirty="0" err="1">
                <a:hlinkClick r:id="rId3"/>
              </a:rPr>
              <a:t>consensus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grading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for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cytokine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release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syndrome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and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neurologic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toxicity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associated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with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immune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effector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cells</a:t>
            </a:r>
            <a:r>
              <a:rPr lang="tr-TR" sz="800" dirty="0">
                <a:hlinkClick r:id="rId3"/>
              </a:rPr>
              <a:t>. </a:t>
            </a:r>
            <a:endParaRPr lang="tr-TR" sz="800" dirty="0"/>
          </a:p>
          <a:p>
            <a:r>
              <a:rPr lang="tr-TR" sz="800" dirty="0" err="1">
                <a:hlinkClick r:id="rId4"/>
              </a:rPr>
              <a:t>Gupta</a:t>
            </a:r>
            <a:r>
              <a:rPr lang="tr-TR" sz="800" dirty="0">
                <a:hlinkClick r:id="rId4"/>
              </a:rPr>
              <a:t> S, </a:t>
            </a:r>
            <a:r>
              <a:rPr lang="tr-TR" sz="800" dirty="0" smtClean="0">
                <a:hlinkClick r:id="rId4"/>
              </a:rPr>
              <a:t>et </a:t>
            </a:r>
            <a:r>
              <a:rPr lang="tr-TR" sz="800" dirty="0">
                <a:hlinkClick r:id="rId4"/>
              </a:rPr>
              <a:t>al. </a:t>
            </a:r>
            <a:r>
              <a:rPr lang="tr-TR" sz="800" dirty="0" err="1">
                <a:hlinkClick r:id="rId4"/>
              </a:rPr>
              <a:t>Acute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Kidney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Injury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and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Electrolyte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Abnormalities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After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Chimeric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Antigen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Receptor</a:t>
            </a:r>
            <a:r>
              <a:rPr lang="tr-TR" sz="800" dirty="0">
                <a:hlinkClick r:id="rId4"/>
              </a:rPr>
              <a:t> T-Cell (CAR-T) </a:t>
            </a:r>
            <a:r>
              <a:rPr lang="tr-TR" sz="800" dirty="0" err="1">
                <a:hlinkClick r:id="rId4"/>
              </a:rPr>
              <a:t>Therapy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for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Diffuse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Large</a:t>
            </a:r>
            <a:r>
              <a:rPr lang="tr-TR" sz="800" dirty="0">
                <a:hlinkClick r:id="rId4"/>
              </a:rPr>
              <a:t> B-Cell </a:t>
            </a:r>
            <a:r>
              <a:rPr lang="tr-TR" sz="800" dirty="0" err="1">
                <a:hlinkClick r:id="rId4"/>
              </a:rPr>
              <a:t>Lymphoma</a:t>
            </a:r>
            <a:r>
              <a:rPr lang="tr-TR" sz="800" dirty="0">
                <a:hlinkClick r:id="rId4"/>
              </a:rPr>
              <a:t>.</a:t>
            </a:r>
            <a:endParaRPr lang="tr-TR" sz="800" dirty="0"/>
          </a:p>
          <a:p>
            <a:endParaRPr lang="tr-TR" sz="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7000240" y="1825625"/>
            <a:ext cx="4704080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Grade-1:</a:t>
            </a:r>
            <a:r>
              <a:rPr lang="tr-TR" dirty="0" smtClean="0"/>
              <a:t> Ateş ≥</a:t>
            </a:r>
            <a:r>
              <a:rPr lang="tr-TR" dirty="0"/>
              <a:t>38 ° </a:t>
            </a:r>
            <a:r>
              <a:rPr lang="tr-TR" dirty="0" smtClean="0"/>
              <a:t>C</a:t>
            </a:r>
            <a:r>
              <a:rPr lang="tr-TR" b="1" dirty="0" smtClean="0"/>
              <a:t> </a:t>
            </a:r>
          </a:p>
          <a:p>
            <a:r>
              <a:rPr lang="en-US" b="1" dirty="0" smtClean="0"/>
              <a:t>Grade 2</a:t>
            </a:r>
            <a:r>
              <a:rPr lang="tr-TR" b="1" dirty="0" smtClean="0"/>
              <a:t>: </a:t>
            </a:r>
            <a:r>
              <a:rPr lang="tr-TR" dirty="0" smtClean="0"/>
              <a:t>Ateş </a:t>
            </a:r>
            <a:r>
              <a:rPr lang="tr-TR" dirty="0"/>
              <a:t>≥38 ° </a:t>
            </a:r>
            <a:r>
              <a:rPr lang="tr-TR" dirty="0" smtClean="0"/>
              <a:t>C+ </a:t>
            </a:r>
            <a:r>
              <a:rPr lang="tr-TR" dirty="0" err="1"/>
              <a:t>vazopresör</a:t>
            </a:r>
            <a:r>
              <a:rPr lang="tr-TR" dirty="0"/>
              <a:t> gerektirmeyen </a:t>
            </a:r>
            <a:r>
              <a:rPr lang="tr-TR" dirty="0" err="1" smtClean="0"/>
              <a:t>hipoTA</a:t>
            </a:r>
            <a:r>
              <a:rPr lang="tr-TR" dirty="0" smtClean="0"/>
              <a:t> ve/veya </a:t>
            </a:r>
            <a:r>
              <a:rPr lang="tr-TR" dirty="0" err="1" smtClean="0"/>
              <a:t>hipoksi</a:t>
            </a:r>
            <a:r>
              <a:rPr lang="tr-TR" dirty="0" smtClean="0"/>
              <a:t> </a:t>
            </a:r>
            <a:r>
              <a:rPr lang="tr-TR" dirty="0"/>
              <a:t>(≤6 </a:t>
            </a:r>
            <a:r>
              <a:rPr lang="tr-TR" dirty="0" smtClean="0"/>
              <a:t>L/</a:t>
            </a:r>
            <a:r>
              <a:rPr lang="tr-TR" dirty="0" err="1" smtClean="0"/>
              <a:t>dk</a:t>
            </a:r>
            <a:r>
              <a:rPr lang="tr-TR" dirty="0" smtClean="0"/>
              <a:t>)</a:t>
            </a:r>
            <a:r>
              <a:rPr lang="tr-TR" b="1" dirty="0" smtClean="0"/>
              <a:t> </a:t>
            </a:r>
            <a:endParaRPr lang="tr-TR" b="1" dirty="0"/>
          </a:p>
          <a:p>
            <a:r>
              <a:rPr lang="en-US" b="1" dirty="0" smtClean="0"/>
              <a:t>Grade 3</a:t>
            </a:r>
            <a:r>
              <a:rPr lang="tr-TR" b="1" dirty="0" smtClean="0"/>
              <a:t>:</a:t>
            </a:r>
            <a:r>
              <a:rPr lang="tr-TR" dirty="0"/>
              <a:t> </a:t>
            </a:r>
            <a:r>
              <a:rPr lang="tr-TR" b="1" dirty="0"/>
              <a:t> : </a:t>
            </a:r>
            <a:r>
              <a:rPr lang="tr-TR" dirty="0"/>
              <a:t>Ateş ≥38 ° C </a:t>
            </a:r>
            <a:r>
              <a:rPr lang="tr-TR" dirty="0" smtClean="0"/>
              <a:t>+</a:t>
            </a:r>
            <a:r>
              <a:rPr lang="tr-TR" dirty="0" err="1" smtClean="0"/>
              <a:t>vazopresör</a:t>
            </a:r>
            <a:r>
              <a:rPr lang="tr-TR" dirty="0" smtClean="0"/>
              <a:t> gereken ve/veya </a:t>
            </a:r>
            <a:r>
              <a:rPr lang="tr-TR" dirty="0" err="1" smtClean="0"/>
              <a:t>hipoksi</a:t>
            </a:r>
            <a:r>
              <a:rPr lang="tr-TR" dirty="0" smtClean="0"/>
              <a:t> </a:t>
            </a:r>
            <a:r>
              <a:rPr lang="tr-TR" dirty="0"/>
              <a:t>(≥6 </a:t>
            </a:r>
            <a:r>
              <a:rPr lang="tr-TR" dirty="0" smtClean="0"/>
              <a:t>L/dakika</a:t>
            </a:r>
            <a:r>
              <a:rPr lang="tr-TR" dirty="0"/>
              <a:t>)</a:t>
            </a:r>
            <a:endParaRPr lang="tr-TR" b="1" dirty="0" smtClean="0"/>
          </a:p>
          <a:p>
            <a:r>
              <a:rPr lang="en-US" b="1" dirty="0" smtClean="0"/>
              <a:t>Grade 4</a:t>
            </a:r>
            <a:r>
              <a:rPr lang="tr-TR" b="1" dirty="0" smtClean="0"/>
              <a:t>:</a:t>
            </a:r>
            <a:r>
              <a:rPr lang="tr-TR" b="1" dirty="0"/>
              <a:t> : </a:t>
            </a:r>
            <a:r>
              <a:rPr lang="tr-TR" dirty="0"/>
              <a:t>Ateş ≥38 ° </a:t>
            </a:r>
            <a:r>
              <a:rPr lang="tr-TR" dirty="0" smtClean="0"/>
              <a:t>C+</a:t>
            </a:r>
            <a:r>
              <a:rPr lang="tr-TR" dirty="0"/>
              <a:t> çoklu </a:t>
            </a:r>
            <a:r>
              <a:rPr lang="tr-TR" dirty="0" err="1"/>
              <a:t>vazopresör</a:t>
            </a:r>
            <a:r>
              <a:rPr lang="tr-TR" dirty="0"/>
              <a:t> </a:t>
            </a:r>
            <a:r>
              <a:rPr lang="tr-TR" dirty="0" smtClean="0"/>
              <a:t>ve/veya </a:t>
            </a:r>
            <a:r>
              <a:rPr lang="tr-TR" dirty="0"/>
              <a:t>pozitif basınç gerektiren </a:t>
            </a:r>
            <a:r>
              <a:rPr lang="tr-TR" dirty="0" err="1"/>
              <a:t>hipoksi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240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Sitokin</a:t>
            </a:r>
            <a:r>
              <a:rPr lang="tr-TR" dirty="0"/>
              <a:t> Salınım </a:t>
            </a:r>
            <a:r>
              <a:rPr lang="tr-TR" dirty="0" smtClean="0"/>
              <a:t>Sendromu-Tedavi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CRS'nin</a:t>
            </a:r>
            <a:r>
              <a:rPr lang="tr-TR" dirty="0"/>
              <a:t> tedavisi için kılavuzlar, spesifik ürüne göre değişir 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Hafif : </a:t>
            </a:r>
            <a:r>
              <a:rPr lang="tr-TR" dirty="0" err="1"/>
              <a:t>antihistaminikler</a:t>
            </a:r>
            <a:r>
              <a:rPr lang="tr-TR" dirty="0"/>
              <a:t>, </a:t>
            </a:r>
            <a:r>
              <a:rPr lang="tr-TR" dirty="0" err="1" smtClean="0"/>
              <a:t>antipiretik</a:t>
            </a:r>
            <a:r>
              <a:rPr lang="tr-TR" dirty="0" smtClean="0"/>
              <a:t>, IV sıvı ile </a:t>
            </a:r>
            <a:r>
              <a:rPr lang="tr-TR" dirty="0"/>
              <a:t>yakın </a:t>
            </a:r>
            <a:r>
              <a:rPr lang="tr-TR" dirty="0" smtClean="0"/>
              <a:t>izlem</a:t>
            </a:r>
            <a:endParaRPr lang="tr-TR" dirty="0"/>
          </a:p>
          <a:p>
            <a:pPr lvl="1"/>
            <a:r>
              <a:rPr lang="tr-TR" dirty="0" smtClean="0"/>
              <a:t>Hafif iken </a:t>
            </a:r>
            <a:r>
              <a:rPr lang="tr-TR" dirty="0" err="1" smtClean="0"/>
              <a:t>progresyon</a:t>
            </a:r>
            <a:r>
              <a:rPr lang="tr-TR" dirty="0" smtClean="0"/>
              <a:t> ve şiddetli: GK-</a:t>
            </a:r>
            <a:r>
              <a:rPr lang="tr-TR" dirty="0" err="1" smtClean="0"/>
              <a:t>Tocilizumab</a:t>
            </a:r>
            <a:endParaRPr lang="tr-TR" dirty="0" smtClean="0"/>
          </a:p>
          <a:p>
            <a:pPr lvl="2"/>
            <a:r>
              <a:rPr lang="tr-TR" dirty="0" err="1" smtClean="0"/>
              <a:t>Tocilizumab</a:t>
            </a:r>
            <a:r>
              <a:rPr lang="tr-TR" dirty="0"/>
              <a:t> 8 </a:t>
            </a:r>
            <a:r>
              <a:rPr lang="tr-TR" dirty="0" smtClean="0"/>
              <a:t>mg/kg (</a:t>
            </a:r>
            <a:r>
              <a:rPr lang="tr-TR" dirty="0" err="1" smtClean="0"/>
              <a:t>max</a:t>
            </a:r>
            <a:r>
              <a:rPr lang="tr-TR" dirty="0" smtClean="0"/>
              <a:t> </a:t>
            </a:r>
            <a:r>
              <a:rPr lang="tr-TR" dirty="0"/>
              <a:t>800 </a:t>
            </a:r>
            <a:r>
              <a:rPr lang="tr-TR" dirty="0" smtClean="0"/>
              <a:t>mg)-IV 1 </a:t>
            </a:r>
            <a:r>
              <a:rPr lang="tr-TR" dirty="0" err="1" smtClean="0"/>
              <a:t>sa</a:t>
            </a:r>
            <a:r>
              <a:rPr lang="tr-TR" dirty="0" smtClean="0"/>
              <a:t>-&gt;8 </a:t>
            </a:r>
            <a:r>
              <a:rPr lang="tr-TR" dirty="0" err="1" smtClean="0"/>
              <a:t>sa</a:t>
            </a:r>
            <a:r>
              <a:rPr lang="tr-TR" dirty="0" smtClean="0"/>
              <a:t> sonra tekrarlanabilir</a:t>
            </a:r>
          </a:p>
          <a:p>
            <a:pPr lvl="3"/>
            <a:r>
              <a:rPr lang="tr-TR" dirty="0" smtClean="0"/>
              <a:t>Erken kullanımı </a:t>
            </a:r>
            <a:r>
              <a:rPr lang="tr-TR" dirty="0" err="1" smtClean="0"/>
              <a:t>nörotoksisite</a:t>
            </a:r>
            <a:r>
              <a:rPr lang="tr-TR" dirty="0" smtClean="0"/>
              <a:t> sendromu riski?</a:t>
            </a:r>
          </a:p>
          <a:p>
            <a:pPr lvl="2"/>
            <a:r>
              <a:rPr lang="tr-TR" dirty="0" smtClean="0"/>
              <a:t>GK: 3*100 </a:t>
            </a:r>
            <a:r>
              <a:rPr lang="tr-TR" dirty="0"/>
              <a:t>mg </a:t>
            </a:r>
            <a:r>
              <a:rPr lang="tr-TR" dirty="0" err="1"/>
              <a:t>hidrokortizon</a:t>
            </a:r>
            <a:r>
              <a:rPr lang="tr-TR" dirty="0" smtClean="0"/>
              <a:t>, 4*10 mg DXM, MP</a:t>
            </a:r>
            <a:r>
              <a:rPr lang="tr-TR" dirty="0"/>
              <a:t> 1 </a:t>
            </a:r>
            <a:r>
              <a:rPr lang="tr-TR" dirty="0" smtClean="0"/>
              <a:t>mg/kg/gün</a:t>
            </a:r>
          </a:p>
          <a:p>
            <a:pPr lvl="1"/>
            <a:r>
              <a:rPr lang="tr-TR" dirty="0" smtClean="0"/>
              <a:t>BITE: </a:t>
            </a:r>
            <a:r>
              <a:rPr lang="tr-TR" dirty="0" err="1" smtClean="0"/>
              <a:t>Blinatumomab</a:t>
            </a:r>
            <a:endParaRPr lang="tr-TR" dirty="0" smtClean="0"/>
          </a:p>
          <a:p>
            <a:pPr lvl="2"/>
            <a:r>
              <a:rPr lang="tr-TR" dirty="0" smtClean="0"/>
              <a:t>Grade 4: İlacı kalıcı olarak kesilir, DXM 3*8 mg- 3 gün ; 4 günde azaltarak kesme; </a:t>
            </a:r>
            <a:r>
              <a:rPr lang="tr-TR" dirty="0"/>
              <a:t> </a:t>
            </a:r>
            <a:r>
              <a:rPr lang="tr-TR" dirty="0" smtClean="0"/>
              <a:t>Yetersiz ise </a:t>
            </a:r>
            <a:r>
              <a:rPr lang="tr-TR" dirty="0" err="1" smtClean="0"/>
              <a:t>tocilizumab</a:t>
            </a:r>
            <a:r>
              <a:rPr lang="tr-TR" dirty="0"/>
              <a:t> </a:t>
            </a:r>
            <a:r>
              <a:rPr lang="tr-TR" dirty="0" smtClean="0"/>
              <a:t>1 defa</a:t>
            </a:r>
          </a:p>
          <a:p>
            <a:pPr lvl="2"/>
            <a:r>
              <a:rPr lang="tr-TR" dirty="0" smtClean="0"/>
              <a:t>Grade 3: ilaca ara verilir- DXM gerekirse </a:t>
            </a:r>
            <a:r>
              <a:rPr lang="tr-TR" dirty="0" err="1"/>
              <a:t>tocilizumab</a:t>
            </a:r>
            <a:r>
              <a:rPr lang="tr-TR" dirty="0"/>
              <a:t> </a:t>
            </a:r>
            <a:r>
              <a:rPr lang="tr-TR" dirty="0" smtClean="0"/>
              <a:t>– çözüldükten sonra 9 </a:t>
            </a:r>
            <a:r>
              <a:rPr lang="tr-TR" dirty="0" err="1" smtClean="0"/>
              <a:t>mcg</a:t>
            </a:r>
            <a:r>
              <a:rPr lang="tr-TR" dirty="0" smtClean="0"/>
              <a:t>/g-7 g</a:t>
            </a:r>
            <a:r>
              <a:rPr lang="tr-TR" dirty="0" smtClean="0">
                <a:sym typeface="Wingdings" panose="05000000000000000000" pitchFamily="2" charset="2"/>
              </a:rPr>
              <a:t>28 </a:t>
            </a:r>
            <a:r>
              <a:rPr lang="tr-TR" dirty="0" err="1" smtClean="0">
                <a:sym typeface="Wingdings" panose="05000000000000000000" pitchFamily="2" charset="2"/>
              </a:rPr>
              <a:t>mcg</a:t>
            </a:r>
            <a:r>
              <a:rPr lang="tr-TR" dirty="0" smtClean="0">
                <a:sym typeface="Wingdings" panose="05000000000000000000" pitchFamily="2" charset="2"/>
              </a:rPr>
              <a:t>/g</a:t>
            </a: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033520" y="6217920"/>
            <a:ext cx="6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https://www.accessdata.fda.gov/drugsatfda_docs/label/2017/125276s114lbl.pdf 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atinLnBrk="1"/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https://www.accessdata.fda.gov/drugsatfda_docs/label/2018/125557s013lbl.pdf </a:t>
            </a:r>
          </a:p>
          <a:p>
            <a:pPr latinLnBrk="1"/>
            <a:endParaRPr lang="en-US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ICANS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İmmün</a:t>
            </a:r>
            <a:r>
              <a:rPr lang="tr-TR" dirty="0"/>
              <a:t> </a:t>
            </a:r>
            <a:r>
              <a:rPr lang="tr-TR" dirty="0" err="1"/>
              <a:t>efektör</a:t>
            </a:r>
            <a:r>
              <a:rPr lang="tr-TR" dirty="0"/>
              <a:t> hücre ile ilişkili </a:t>
            </a:r>
            <a:r>
              <a:rPr lang="tr-TR" dirty="0" err="1"/>
              <a:t>nörotoksisite</a:t>
            </a:r>
            <a:r>
              <a:rPr lang="tr-TR" dirty="0"/>
              <a:t> </a:t>
            </a:r>
            <a:r>
              <a:rPr lang="tr-TR" dirty="0" smtClean="0"/>
              <a:t>sendromu</a:t>
            </a:r>
          </a:p>
          <a:p>
            <a:r>
              <a:rPr lang="tr-TR" dirty="0" err="1"/>
              <a:t>S</a:t>
            </a:r>
            <a:r>
              <a:rPr lang="tr-TR" dirty="0" err="1" smtClean="0"/>
              <a:t>itokin</a:t>
            </a:r>
            <a:r>
              <a:rPr lang="tr-TR" dirty="0" smtClean="0"/>
              <a:t> </a:t>
            </a:r>
            <a:r>
              <a:rPr lang="tr-TR" dirty="0"/>
              <a:t>salınımlı </a:t>
            </a:r>
            <a:r>
              <a:rPr lang="tr-TR" dirty="0" err="1"/>
              <a:t>ensefalopati</a:t>
            </a:r>
            <a:r>
              <a:rPr lang="tr-TR" dirty="0"/>
              <a:t> sendromu </a:t>
            </a:r>
            <a:endParaRPr lang="tr-TR" dirty="0" smtClean="0"/>
          </a:p>
          <a:p>
            <a:r>
              <a:rPr lang="tr-TR" dirty="0" smtClean="0"/>
              <a:t>CAR-T </a:t>
            </a:r>
            <a:r>
              <a:rPr lang="tr-TR" dirty="0"/>
              <a:t>hücre ile ilişkili </a:t>
            </a:r>
            <a:r>
              <a:rPr lang="tr-TR" dirty="0" err="1"/>
              <a:t>ensefalopati</a:t>
            </a:r>
            <a:r>
              <a:rPr lang="tr-TR" dirty="0"/>
              <a:t> veya </a:t>
            </a:r>
            <a:r>
              <a:rPr lang="tr-TR" dirty="0" err="1"/>
              <a:t>nörotoksisite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/>
              <a:t>ICANS tek başına, CRS ile eş zamanlı olarak veya </a:t>
            </a:r>
            <a:r>
              <a:rPr lang="tr-TR" dirty="0" smtClean="0"/>
              <a:t>takiben </a:t>
            </a:r>
            <a:r>
              <a:rPr lang="tr-TR" dirty="0"/>
              <a:t>ortaya çıkabilir </a:t>
            </a:r>
            <a:endParaRPr lang="tr-TR" dirty="0" smtClean="0"/>
          </a:p>
          <a:p>
            <a:r>
              <a:rPr lang="tr-TR" dirty="0" smtClean="0"/>
              <a:t>CAR-T </a:t>
            </a:r>
          </a:p>
          <a:p>
            <a:pPr lvl="1"/>
            <a:r>
              <a:rPr lang="tr-TR" dirty="0" smtClean="0"/>
              <a:t>%20-70</a:t>
            </a:r>
          </a:p>
          <a:p>
            <a:r>
              <a:rPr lang="tr-TR" dirty="0" err="1" smtClean="0"/>
              <a:t>Blinatumomab</a:t>
            </a:r>
            <a:endParaRPr lang="tr-TR" dirty="0" smtClean="0"/>
          </a:p>
          <a:p>
            <a:pPr lvl="1"/>
            <a:r>
              <a:rPr lang="tr-TR" dirty="0" smtClean="0"/>
              <a:t>%65, %13 </a:t>
            </a:r>
            <a:r>
              <a:rPr lang="tr-TR" dirty="0" err="1" smtClean="0"/>
              <a:t>grade</a:t>
            </a:r>
            <a:r>
              <a:rPr lang="tr-TR" dirty="0" smtClean="0"/>
              <a:t> ≥3</a:t>
            </a:r>
          </a:p>
          <a:p>
            <a:pPr lvl="1"/>
            <a:r>
              <a:rPr lang="tr-TR" dirty="0"/>
              <a:t>En sık </a:t>
            </a:r>
            <a:r>
              <a:rPr lang="tr-TR" dirty="0" smtClean="0"/>
              <a:t>görülen baş </a:t>
            </a:r>
            <a:r>
              <a:rPr lang="tr-TR" dirty="0"/>
              <a:t>ağrısı ve </a:t>
            </a:r>
            <a:r>
              <a:rPr lang="tr-TR" dirty="0" smtClean="0"/>
              <a:t>titreme</a:t>
            </a:r>
          </a:p>
          <a:p>
            <a:pPr lvl="1"/>
            <a:r>
              <a:rPr lang="tr-TR" dirty="0" err="1" smtClean="0"/>
              <a:t>Ensefalopati</a:t>
            </a:r>
            <a:r>
              <a:rPr lang="tr-TR" dirty="0"/>
              <a:t>, </a:t>
            </a:r>
            <a:r>
              <a:rPr lang="tr-TR" dirty="0" smtClean="0"/>
              <a:t>nöbet, </a:t>
            </a:r>
            <a:r>
              <a:rPr lang="tr-TR" dirty="0"/>
              <a:t>konuşma ve bilinç </a:t>
            </a:r>
            <a:r>
              <a:rPr lang="tr-TR" dirty="0" smtClean="0"/>
              <a:t>bozukluğu, </a:t>
            </a:r>
            <a:r>
              <a:rPr lang="tr-TR" dirty="0" err="1" smtClean="0"/>
              <a:t>konfüzyon</a:t>
            </a:r>
            <a:r>
              <a:rPr lang="tr-TR" dirty="0" smtClean="0"/>
              <a:t>, </a:t>
            </a:r>
            <a:r>
              <a:rPr lang="tr-TR" dirty="0"/>
              <a:t>oryantasyon </a:t>
            </a:r>
            <a:r>
              <a:rPr lang="tr-TR" dirty="0" smtClean="0"/>
              <a:t>bozukluğu</a:t>
            </a:r>
          </a:p>
          <a:p>
            <a:pPr lvl="1"/>
            <a:r>
              <a:rPr lang="tr-TR" dirty="0" smtClean="0"/>
              <a:t>Ara verilir, sonraki döngülerde azalır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582160" y="6278880"/>
            <a:ext cx="7152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Gust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J, 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et al.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Endothelial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Activation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and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Blood-Brain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Barrier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Disruption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in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Neurotoxicity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after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Adoptive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Immunotherapy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with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CD19 CAR-T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Cells</a:t>
            </a:r>
            <a:r>
              <a:rPr lang="tr-TR" sz="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.</a:t>
            </a:r>
            <a:endParaRPr lang="tr-TR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Kantarjian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H, </a:t>
            </a:r>
            <a:r>
              <a:rPr lang="tr-TR" sz="8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et 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al.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Blinatumomab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versus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chemotherapy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for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advanced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acute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lymphoblastic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leukemia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. </a:t>
            </a:r>
            <a:endParaRPr lang="tr-TR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Stein</a:t>
            </a:r>
            <a:r>
              <a:rPr lang="tr-TR" sz="8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AS, </a:t>
            </a:r>
            <a:r>
              <a:rPr lang="tr-TR" sz="8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et 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al.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Neurologic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adverse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events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in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patients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with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relapsed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/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refractory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acute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lymphoblastic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leukemia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treated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with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blinatumomab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: Management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and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mitigating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factors</a:t>
            </a:r>
            <a:r>
              <a:rPr lang="tr-TR" sz="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. </a:t>
            </a:r>
            <a:endParaRPr lang="tr-TR" sz="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ICANS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Genç yaş</a:t>
            </a:r>
            <a:endParaRPr lang="tr-TR" dirty="0"/>
          </a:p>
          <a:p>
            <a:r>
              <a:rPr lang="tr-TR" dirty="0" err="1" smtClean="0"/>
              <a:t>Komorbiditeler</a:t>
            </a:r>
            <a:endParaRPr lang="tr-TR" dirty="0"/>
          </a:p>
          <a:p>
            <a:r>
              <a:rPr lang="tr-TR" dirty="0" smtClean="0"/>
              <a:t>Yüksek </a:t>
            </a:r>
            <a:r>
              <a:rPr lang="tr-TR" dirty="0"/>
              <a:t>hastalık yükü</a:t>
            </a:r>
          </a:p>
          <a:p>
            <a:r>
              <a:rPr lang="tr-TR" dirty="0" err="1" smtClean="0"/>
              <a:t>Lenfodeplesyon</a:t>
            </a:r>
            <a:r>
              <a:rPr lang="tr-TR" dirty="0" smtClean="0"/>
              <a:t> </a:t>
            </a:r>
            <a:r>
              <a:rPr lang="tr-TR" dirty="0"/>
              <a:t>tedavisi ve </a:t>
            </a:r>
            <a:r>
              <a:rPr lang="tr-TR" dirty="0" err="1" smtClean="0"/>
              <a:t>sitopeniler</a:t>
            </a:r>
            <a:endParaRPr lang="tr-TR" dirty="0" smtClean="0"/>
          </a:p>
          <a:p>
            <a:r>
              <a:rPr lang="tr-TR" dirty="0" smtClean="0"/>
              <a:t>CRS</a:t>
            </a:r>
          </a:p>
          <a:p>
            <a:endParaRPr lang="tr-TR" dirty="0" smtClean="0"/>
          </a:p>
          <a:p>
            <a:r>
              <a:rPr lang="tr-TR" dirty="0" smtClean="0"/>
              <a:t>Sistemik </a:t>
            </a:r>
            <a:r>
              <a:rPr lang="tr-TR" dirty="0" err="1"/>
              <a:t>inflamasyon</a:t>
            </a:r>
            <a:r>
              <a:rPr lang="tr-TR" dirty="0"/>
              <a:t> ve </a:t>
            </a:r>
            <a:r>
              <a:rPr lang="tr-TR" dirty="0" err="1" smtClean="0"/>
              <a:t>sitokin</a:t>
            </a:r>
            <a:r>
              <a:rPr lang="tr-TR" dirty="0" smtClean="0"/>
              <a:t> seviyelerine bağlı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/>
              <a:t>endotel</a:t>
            </a:r>
            <a:r>
              <a:rPr lang="tr-TR" dirty="0"/>
              <a:t> hücre aktivasyonu ve kan-beyin </a:t>
            </a:r>
            <a:r>
              <a:rPr lang="tr-TR" dirty="0" smtClean="0"/>
              <a:t>bariyeri bozulması</a:t>
            </a:r>
          </a:p>
          <a:p>
            <a:endParaRPr lang="tr-TR" dirty="0" smtClean="0"/>
          </a:p>
          <a:p>
            <a:r>
              <a:rPr lang="tr-TR" dirty="0" smtClean="0"/>
              <a:t>DXM 6-12 </a:t>
            </a:r>
            <a:r>
              <a:rPr lang="tr-TR" dirty="0" err="1" smtClean="0"/>
              <a:t>sa</a:t>
            </a:r>
            <a:r>
              <a:rPr lang="tr-TR" dirty="0"/>
              <a:t> </a:t>
            </a:r>
            <a:r>
              <a:rPr lang="tr-TR" dirty="0" smtClean="0"/>
              <a:t>10 mg</a:t>
            </a:r>
          </a:p>
          <a:p>
            <a:r>
              <a:rPr lang="tr-TR" dirty="0" smtClean="0"/>
              <a:t>Nöbet </a:t>
            </a:r>
            <a:r>
              <a:rPr lang="tr-TR" dirty="0" err="1" smtClean="0"/>
              <a:t>proflaksisi</a:t>
            </a:r>
            <a:endParaRPr lang="tr-TR" dirty="0" smtClean="0"/>
          </a:p>
          <a:p>
            <a:pPr lvl="1"/>
            <a:r>
              <a:rPr lang="tr-TR" dirty="0" err="1" smtClean="0"/>
              <a:t>Levetirasetam</a:t>
            </a:r>
            <a:r>
              <a:rPr lang="tr-TR" dirty="0" smtClean="0"/>
              <a:t> 2*500 mg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627120" y="6176963"/>
            <a:ext cx="756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>
                <a:hlinkClick r:id="rId3"/>
              </a:rPr>
              <a:t>Rubin</a:t>
            </a:r>
            <a:r>
              <a:rPr lang="tr-TR" sz="800" dirty="0">
                <a:hlinkClick r:id="rId3"/>
              </a:rPr>
              <a:t> DB, </a:t>
            </a:r>
            <a:r>
              <a:rPr lang="tr-TR" sz="800" dirty="0" smtClean="0">
                <a:hlinkClick r:id="rId3"/>
              </a:rPr>
              <a:t>et </a:t>
            </a:r>
            <a:r>
              <a:rPr lang="tr-TR" sz="800" dirty="0">
                <a:hlinkClick r:id="rId3"/>
              </a:rPr>
              <a:t>al. </a:t>
            </a:r>
            <a:r>
              <a:rPr lang="tr-TR" sz="800" dirty="0" err="1">
                <a:hlinkClick r:id="rId3"/>
              </a:rPr>
              <a:t>Clinical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Predictors</a:t>
            </a:r>
            <a:r>
              <a:rPr lang="tr-TR" sz="800" dirty="0">
                <a:hlinkClick r:id="rId3"/>
              </a:rPr>
              <a:t> of </a:t>
            </a:r>
            <a:r>
              <a:rPr lang="tr-TR" sz="800" dirty="0" err="1">
                <a:hlinkClick r:id="rId3"/>
              </a:rPr>
              <a:t>Neurotoxicity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After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Chimeric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Antigen</a:t>
            </a:r>
            <a:r>
              <a:rPr lang="tr-TR" sz="800" dirty="0">
                <a:hlinkClick r:id="rId3"/>
              </a:rPr>
              <a:t> </a:t>
            </a:r>
            <a:r>
              <a:rPr lang="tr-TR" sz="800" dirty="0" err="1">
                <a:hlinkClick r:id="rId3"/>
              </a:rPr>
              <a:t>Receptor</a:t>
            </a:r>
            <a:r>
              <a:rPr lang="tr-TR" sz="800" dirty="0">
                <a:hlinkClick r:id="rId3"/>
              </a:rPr>
              <a:t> T-Cell </a:t>
            </a:r>
            <a:r>
              <a:rPr lang="tr-TR" sz="800" dirty="0" err="1">
                <a:hlinkClick r:id="rId3"/>
              </a:rPr>
              <a:t>Therapy</a:t>
            </a:r>
            <a:r>
              <a:rPr lang="tr-TR" sz="800" dirty="0" smtClean="0">
                <a:hlinkClick r:id="rId3"/>
              </a:rPr>
              <a:t>.</a:t>
            </a:r>
          </a:p>
          <a:p>
            <a:r>
              <a:rPr lang="tr-TR" sz="800" dirty="0" err="1">
                <a:hlinkClick r:id="rId4"/>
              </a:rPr>
              <a:t>Neelapu</a:t>
            </a:r>
            <a:r>
              <a:rPr lang="tr-TR" sz="800" dirty="0">
                <a:hlinkClick r:id="rId4"/>
              </a:rPr>
              <a:t> SS, </a:t>
            </a:r>
            <a:r>
              <a:rPr lang="tr-TR" sz="800" dirty="0" smtClean="0">
                <a:hlinkClick r:id="rId4"/>
              </a:rPr>
              <a:t>et </a:t>
            </a:r>
            <a:r>
              <a:rPr lang="tr-TR" sz="800" dirty="0">
                <a:hlinkClick r:id="rId4"/>
              </a:rPr>
              <a:t>al. </a:t>
            </a:r>
            <a:r>
              <a:rPr lang="tr-TR" sz="800" dirty="0" err="1">
                <a:hlinkClick r:id="rId4"/>
              </a:rPr>
              <a:t>Chimeric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antigen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receptor</a:t>
            </a:r>
            <a:r>
              <a:rPr lang="tr-TR" sz="800" dirty="0">
                <a:hlinkClick r:id="rId4"/>
              </a:rPr>
              <a:t> T-</a:t>
            </a:r>
            <a:r>
              <a:rPr lang="tr-TR" sz="800" dirty="0" err="1">
                <a:hlinkClick r:id="rId4"/>
              </a:rPr>
              <a:t>cell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therapy</a:t>
            </a:r>
            <a:r>
              <a:rPr lang="tr-TR" sz="800" dirty="0">
                <a:hlinkClick r:id="rId4"/>
              </a:rPr>
              <a:t> - </a:t>
            </a:r>
            <a:r>
              <a:rPr lang="tr-TR" sz="800" dirty="0" err="1">
                <a:hlinkClick r:id="rId4"/>
              </a:rPr>
              <a:t>assessment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and</a:t>
            </a:r>
            <a:r>
              <a:rPr lang="tr-TR" sz="800" dirty="0">
                <a:hlinkClick r:id="rId4"/>
              </a:rPr>
              <a:t> </a:t>
            </a:r>
            <a:r>
              <a:rPr lang="tr-TR" sz="800" dirty="0" err="1">
                <a:hlinkClick r:id="rId4"/>
              </a:rPr>
              <a:t>management</a:t>
            </a:r>
            <a:r>
              <a:rPr lang="tr-TR" sz="800" dirty="0">
                <a:hlinkClick r:id="rId4"/>
              </a:rPr>
              <a:t> of </a:t>
            </a:r>
            <a:r>
              <a:rPr lang="tr-TR" sz="800" dirty="0" err="1">
                <a:hlinkClick r:id="rId4"/>
              </a:rPr>
              <a:t>toxicities</a:t>
            </a:r>
            <a:r>
              <a:rPr lang="tr-TR" sz="800" dirty="0">
                <a:hlinkClick r:id="rId4"/>
              </a:rPr>
              <a:t>. </a:t>
            </a:r>
            <a:r>
              <a:rPr lang="tr-TR" sz="800" dirty="0">
                <a:hlinkClick r:id="rId3"/>
              </a:rPr>
              <a:t> </a:t>
            </a:r>
            <a:endParaRPr lang="tr-TR" sz="800" dirty="0"/>
          </a:p>
        </p:txBody>
      </p:sp>
      <p:sp>
        <p:nvSpPr>
          <p:cNvPr id="5" name="Sağ Ayraç 4"/>
          <p:cNvSpPr/>
          <p:nvPr/>
        </p:nvSpPr>
        <p:spPr>
          <a:xfrm>
            <a:off x="5852160" y="1584960"/>
            <a:ext cx="619760" cy="1930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6908800" y="2001520"/>
            <a:ext cx="2976880" cy="1127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Risk Faktörleri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1680" y="121921"/>
            <a:ext cx="10612120" cy="1365568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Blinatumomab</a:t>
            </a:r>
            <a:r>
              <a:rPr lang="tr-TR" sz="3600" b="1" dirty="0" smtClean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Yan </a:t>
            </a:r>
            <a:r>
              <a:rPr lang="en-US" sz="3600" b="1" dirty="0" err="1" smtClean="0">
                <a:solidFill>
                  <a:srgbClr val="FF0000"/>
                </a:solidFill>
              </a:rPr>
              <a:t>Etkiler</a:t>
            </a:r>
            <a:r>
              <a:rPr lang="tr-TR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Göre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Doz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Modifikasyonu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050147"/>
              </p:ext>
            </p:extLst>
          </p:nvPr>
        </p:nvGraphicFramePr>
        <p:xfrm>
          <a:off x="934720" y="1239522"/>
          <a:ext cx="9489438" cy="556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867">
                  <a:extLst>
                    <a:ext uri="{9D8B030D-6E8A-4147-A177-3AD203B41FA5}">
                      <a16:colId xmlns:a16="http://schemas.microsoft.com/office/drawing/2014/main" val="3981842596"/>
                    </a:ext>
                  </a:extLst>
                </a:gridCol>
                <a:gridCol w="3239809">
                  <a:extLst>
                    <a:ext uri="{9D8B030D-6E8A-4147-A177-3AD203B41FA5}">
                      <a16:colId xmlns:a16="http://schemas.microsoft.com/office/drawing/2014/main" val="1949590614"/>
                    </a:ext>
                  </a:extLst>
                </a:gridCol>
                <a:gridCol w="4009762">
                  <a:extLst>
                    <a:ext uri="{9D8B030D-6E8A-4147-A177-3AD203B41FA5}">
                      <a16:colId xmlns:a16="http://schemas.microsoft.com/office/drawing/2014/main" val="2184275924"/>
                    </a:ext>
                  </a:extLst>
                </a:gridCol>
              </a:tblGrid>
              <a:tr h="60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Toksisite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rgbClr val="FFFFFF"/>
                          </a:solidFill>
                        </a:rPr>
                        <a:t>Derece*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FFFF"/>
                          </a:solidFill>
                        </a:rPr>
                        <a:t>Yapılması Gereken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490875"/>
                  </a:ext>
                </a:extLst>
              </a:tr>
              <a:tr h="901570">
                <a:tc rowSpan="2">
                  <a:txBody>
                    <a:bodyPr/>
                    <a:lstStyle/>
                    <a:p>
                      <a:r>
                        <a:rPr lang="tr-TR" sz="1800" b="1" dirty="0" err="1" smtClean="0"/>
                        <a:t>Sitokin</a:t>
                      </a:r>
                      <a:r>
                        <a:rPr lang="tr-TR" sz="1800" b="1" dirty="0" smtClean="0"/>
                        <a:t> </a:t>
                      </a:r>
                    </a:p>
                    <a:p>
                      <a:r>
                        <a:rPr lang="tr-TR" sz="1800" b="1" dirty="0" smtClean="0"/>
                        <a:t>Salınım </a:t>
                      </a:r>
                    </a:p>
                    <a:p>
                      <a:r>
                        <a:rPr lang="tr-TR" sz="1800" b="1" dirty="0" smtClean="0"/>
                        <a:t>Sendromu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3. </a:t>
                      </a:r>
                    </a:p>
                    <a:p>
                      <a:pPr algn="ctr"/>
                      <a:r>
                        <a:rPr lang="tr-TR" sz="1800" dirty="0" smtClean="0"/>
                        <a:t>derece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tr-TR" sz="1800" dirty="0" smtClean="0"/>
                        <a:t>Ara verilmeli, 9 </a:t>
                      </a:r>
                      <a:r>
                        <a:rPr lang="tr-TR" sz="1800" dirty="0" err="1" smtClean="0"/>
                        <a:t>mcg</a:t>
                      </a:r>
                      <a:r>
                        <a:rPr lang="tr-TR" sz="1800" dirty="0" smtClean="0"/>
                        <a:t>/gün, </a:t>
                      </a:r>
                      <a:r>
                        <a:rPr lang="tr-TR" sz="1800" dirty="0" err="1" smtClean="0"/>
                        <a:t>toksisite</a:t>
                      </a:r>
                      <a:r>
                        <a:rPr lang="tr-TR" sz="1800" baseline="0" dirty="0" smtClean="0"/>
                        <a:t> -</a:t>
                      </a:r>
                      <a:r>
                        <a:rPr lang="tr-TR" sz="1800" dirty="0" smtClean="0"/>
                        <a:t> doz 7 gün sonunda 28 </a:t>
                      </a:r>
                      <a:r>
                        <a:rPr lang="tr-TR" sz="1800" dirty="0" err="1" smtClean="0"/>
                        <a:t>mcg</a:t>
                      </a:r>
                      <a:r>
                        <a:rPr lang="tr-TR" sz="1800" dirty="0" smtClean="0"/>
                        <a:t>/gün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40902"/>
                  </a:ext>
                </a:extLst>
              </a:tr>
              <a:tr h="90156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r-TR" sz="1800" dirty="0" smtClean="0"/>
                        <a:t>4.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dirty="0" smtClean="0"/>
                        <a:t>d</a:t>
                      </a:r>
                      <a:r>
                        <a:rPr lang="tr-TR" sz="1800" dirty="0" err="1" smtClean="0"/>
                        <a:t>erece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Kalıcı olarak kesilmeli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99228"/>
                  </a:ext>
                </a:extLst>
              </a:tr>
              <a:tr h="892239">
                <a:tc rowSpan="3">
                  <a:txBody>
                    <a:bodyPr/>
                    <a:lstStyle/>
                    <a:p>
                      <a:r>
                        <a:rPr lang="tr-TR" sz="1800" b="1" dirty="0" smtClean="0"/>
                        <a:t>Nörolojik </a:t>
                      </a:r>
                    </a:p>
                    <a:p>
                      <a:r>
                        <a:rPr lang="tr-TR" sz="1800" b="1" dirty="0" err="1" smtClean="0"/>
                        <a:t>Toksisite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r-TR" sz="1800" dirty="0" smtClean="0"/>
                        <a:t>Nöbet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&gt;1 nöbet kalıcı olarak kesilmelidir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1143"/>
                  </a:ext>
                </a:extLst>
              </a:tr>
              <a:tr h="17046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r-TR" sz="1800" dirty="0" smtClean="0"/>
                        <a:t>3.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r-TR" sz="1800" dirty="0" smtClean="0"/>
                        <a:t>derece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En az 3 gün derece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≤1 ara verilmeli, 9 </a:t>
                      </a:r>
                      <a:r>
                        <a:rPr lang="tr-TR" sz="1800" dirty="0" err="1" smtClean="0"/>
                        <a:t>mcg</a:t>
                      </a:r>
                      <a:r>
                        <a:rPr lang="tr-TR" sz="1800" dirty="0" smtClean="0"/>
                        <a:t>/gün, </a:t>
                      </a:r>
                      <a:r>
                        <a:rPr lang="tr-TR" sz="1800" dirty="0" err="1" smtClean="0"/>
                        <a:t>toksisite</a:t>
                      </a:r>
                      <a:r>
                        <a:rPr lang="tr-TR" sz="1800" dirty="0" smtClean="0"/>
                        <a:t> - 7 gün sonunda 28 </a:t>
                      </a:r>
                      <a:r>
                        <a:rPr lang="tr-TR" sz="1800" dirty="0" err="1" smtClean="0"/>
                        <a:t>mcg</a:t>
                      </a:r>
                      <a:r>
                        <a:rPr lang="tr-TR" sz="1800" dirty="0" smtClean="0"/>
                        <a:t>/gün;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9 </a:t>
                      </a:r>
                      <a:r>
                        <a:rPr lang="tr-TR" sz="1800" dirty="0" err="1" smtClean="0"/>
                        <a:t>mcg</a:t>
                      </a:r>
                      <a:r>
                        <a:rPr lang="tr-TR" sz="1800" dirty="0" smtClean="0"/>
                        <a:t>/gün dozunda </a:t>
                      </a:r>
                      <a:r>
                        <a:rPr lang="tr-TR" sz="1800" dirty="0" err="1" smtClean="0"/>
                        <a:t>toksisite</a:t>
                      </a:r>
                      <a:r>
                        <a:rPr lang="tr-TR" sz="1800" dirty="0" smtClean="0"/>
                        <a:t> gelişmesi halinde veya </a:t>
                      </a:r>
                      <a:r>
                        <a:rPr lang="tr-TR" sz="1800" dirty="0" err="1" smtClean="0"/>
                        <a:t>toksisitenin</a:t>
                      </a:r>
                      <a:r>
                        <a:rPr lang="tr-TR" sz="1800" dirty="0" smtClean="0"/>
                        <a:t> düzelmesi 7 günden </a:t>
                      </a:r>
                      <a:r>
                        <a:rPr lang="tr-TR" sz="1800" dirty="0" err="1" smtClean="0"/>
                        <a:t>uzun:kalıcı</a:t>
                      </a:r>
                      <a:r>
                        <a:rPr lang="tr-TR" sz="1800" dirty="0" smtClean="0"/>
                        <a:t> olarak kesilmeli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780363"/>
                  </a:ext>
                </a:extLst>
              </a:tr>
              <a:tr h="3433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r-TR" sz="1800" dirty="0" smtClean="0"/>
                        <a:t>4.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r-TR" sz="1800" dirty="0" smtClean="0"/>
                        <a:t>derece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Kalıcı olarak kesilmeli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87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Blinatumomab</a:t>
            </a:r>
            <a:r>
              <a:rPr lang="tr-TR" sz="3600" b="1" dirty="0">
                <a:solidFill>
                  <a:srgbClr val="FF0000"/>
                </a:solidFill>
              </a:rPr>
              <a:t>-</a:t>
            </a:r>
            <a:r>
              <a:rPr lang="en-US" sz="3600" b="1" dirty="0">
                <a:solidFill>
                  <a:srgbClr val="FF0000"/>
                </a:solidFill>
              </a:rPr>
              <a:t>Yan </a:t>
            </a:r>
            <a:r>
              <a:rPr lang="en-US" sz="3600" b="1" dirty="0" err="1" smtClean="0">
                <a:solidFill>
                  <a:srgbClr val="FF0000"/>
                </a:solidFill>
              </a:rPr>
              <a:t>Etkiler</a:t>
            </a:r>
            <a:r>
              <a:rPr lang="tr-TR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Göre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Doz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Modifikasyonu</a:t>
            </a:r>
            <a:r>
              <a:rPr lang="tr-TR" sz="3600" b="1" dirty="0" smtClean="0">
                <a:solidFill>
                  <a:srgbClr val="FF0000"/>
                </a:solidFill>
              </a:rPr>
              <a:t>-2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tr-TR" sz="36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974606"/>
              </p:ext>
            </p:extLst>
          </p:nvPr>
        </p:nvGraphicFramePr>
        <p:xfrm>
          <a:off x="838200" y="1825625"/>
          <a:ext cx="10515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769984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745407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74024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Toksisite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rgbClr val="FFFFFF"/>
                          </a:solidFill>
                        </a:rPr>
                        <a:t>Derece*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FFFF"/>
                          </a:solidFill>
                        </a:rPr>
                        <a:t>Yapılması Gereken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5989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800" b="1" dirty="0" err="1" smtClean="0"/>
                        <a:t>Klinik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Açıdan</a:t>
                      </a:r>
                      <a:endParaRPr lang="en-US" sz="1800" b="1" dirty="0" smtClean="0"/>
                    </a:p>
                    <a:p>
                      <a:r>
                        <a:rPr lang="en-US" sz="1800" b="1" dirty="0" err="1" smtClean="0"/>
                        <a:t>Anlamlı</a:t>
                      </a:r>
                      <a:endParaRPr lang="en-US" sz="1800" b="1" dirty="0" smtClean="0"/>
                    </a:p>
                    <a:p>
                      <a:r>
                        <a:rPr lang="en-US" sz="1800" b="1" dirty="0" err="1" smtClean="0"/>
                        <a:t>Diger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Advers</a:t>
                      </a:r>
                      <a:endParaRPr lang="en-US" sz="1800" b="1" dirty="0" smtClean="0"/>
                    </a:p>
                    <a:p>
                      <a:r>
                        <a:rPr lang="en-US" sz="1800" b="1" dirty="0" err="1" smtClean="0"/>
                        <a:t>Reaksiyonlar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r-TR" sz="1800" dirty="0" smtClean="0"/>
                        <a:t>3.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r-TR" sz="1800" dirty="0" smtClean="0"/>
                        <a:t>derece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tr-TR" sz="1800" dirty="0" smtClean="0"/>
                        <a:t>Ara verilmeli, 9 </a:t>
                      </a:r>
                      <a:r>
                        <a:rPr lang="tr-TR" sz="1800" dirty="0" err="1" smtClean="0"/>
                        <a:t>mcg</a:t>
                      </a:r>
                      <a:r>
                        <a:rPr lang="tr-TR" sz="1800" dirty="0" smtClean="0"/>
                        <a:t>/gün, </a:t>
                      </a:r>
                      <a:r>
                        <a:rPr lang="tr-TR" sz="1800" dirty="0" err="1" smtClean="0"/>
                        <a:t>toksisite</a:t>
                      </a:r>
                      <a:r>
                        <a:rPr lang="tr-TR" sz="1800" baseline="0" dirty="0" smtClean="0"/>
                        <a:t> -</a:t>
                      </a:r>
                      <a:r>
                        <a:rPr lang="tr-TR" sz="1800" dirty="0" smtClean="0"/>
                        <a:t> doz 14 gün sonunda 28 </a:t>
                      </a:r>
                      <a:r>
                        <a:rPr lang="tr-TR" sz="1800" dirty="0" err="1" smtClean="0"/>
                        <a:t>mcg</a:t>
                      </a:r>
                      <a:r>
                        <a:rPr lang="tr-TR" sz="1800" dirty="0" smtClean="0"/>
                        <a:t>/gün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004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r-TR" sz="1800" dirty="0" smtClean="0"/>
                        <a:t>4.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r-TR" sz="1800" dirty="0" smtClean="0"/>
                        <a:t>derece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Kalıcı olarak kesilmesi</a:t>
                      </a:r>
                      <a:r>
                        <a:rPr lang="tr-TR" sz="1800" baseline="0" dirty="0" smtClean="0"/>
                        <a:t> düşünülmeli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291699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955040" y="3952240"/>
            <a:ext cx="103225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DOZ AYARLAMA</a:t>
            </a:r>
          </a:p>
          <a:p>
            <a:endParaRPr lang="tr-TR" dirty="0" smtClean="0"/>
          </a:p>
          <a:p>
            <a:r>
              <a:rPr lang="tr-TR" dirty="0" smtClean="0"/>
              <a:t>&lt;7 gün, </a:t>
            </a:r>
            <a:r>
              <a:rPr lang="tr-TR" dirty="0" err="1" smtClean="0"/>
              <a:t>siklus</a:t>
            </a:r>
            <a:r>
              <a:rPr lang="tr-TR" dirty="0" smtClean="0"/>
              <a:t> 28 gün </a:t>
            </a:r>
          </a:p>
          <a:p>
            <a:r>
              <a:rPr lang="tr-TR" dirty="0" smtClean="0"/>
              <a:t>&gt;7 gün, yeni bir </a:t>
            </a:r>
            <a:r>
              <a:rPr lang="tr-TR" dirty="0" err="1" smtClean="0"/>
              <a:t>siklus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92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İnotuzumab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ozogamisin</a:t>
            </a:r>
            <a:r>
              <a:rPr lang="tr-TR" sz="3600" b="1" dirty="0" smtClean="0">
                <a:solidFill>
                  <a:srgbClr val="FF0000"/>
                </a:solidFill>
              </a:rPr>
              <a:t>-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Doz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Modifikasyonu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5160" cy="4615815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1. </a:t>
            </a:r>
            <a:r>
              <a:rPr lang="tr-TR" dirty="0" err="1"/>
              <a:t>siklus</a:t>
            </a:r>
            <a:r>
              <a:rPr lang="tr-TR" dirty="0"/>
              <a:t>: 0.8 mg/m</a:t>
            </a:r>
            <a:r>
              <a:rPr lang="tr-TR" baseline="30000" dirty="0"/>
              <a:t>2</a:t>
            </a:r>
            <a:r>
              <a:rPr lang="tr-TR" dirty="0"/>
              <a:t>, 0.5 mg/m</a:t>
            </a:r>
            <a:r>
              <a:rPr lang="tr-TR" baseline="30000" dirty="0"/>
              <a:t>2</a:t>
            </a:r>
            <a:r>
              <a:rPr lang="tr-TR" dirty="0"/>
              <a:t> 8 ve 15. günde.(3-4 </a:t>
            </a:r>
            <a:r>
              <a:rPr lang="tr-TR" dirty="0" err="1"/>
              <a:t>hf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2.siklus: CR/</a:t>
            </a:r>
            <a:r>
              <a:rPr lang="tr-TR" dirty="0" err="1"/>
              <a:t>CRi</a:t>
            </a:r>
            <a:r>
              <a:rPr lang="tr-TR" dirty="0"/>
              <a:t> </a:t>
            </a:r>
            <a:r>
              <a:rPr lang="es-ES" dirty="0"/>
              <a:t>0.5 mg/m</a:t>
            </a:r>
            <a:r>
              <a:rPr lang="es-ES" baseline="30000" dirty="0"/>
              <a:t>2</a:t>
            </a:r>
            <a:r>
              <a:rPr lang="es-ES" dirty="0"/>
              <a:t> 1, 8 ve 15. gün</a:t>
            </a:r>
            <a:r>
              <a:rPr lang="tr-TR" dirty="0"/>
              <a:t>; değilse 1.siklusdaki gibi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KCFT*</a:t>
            </a:r>
          </a:p>
          <a:p>
            <a:pPr lvl="2"/>
            <a:r>
              <a:rPr lang="tr-TR" sz="2400" dirty="0" smtClean="0"/>
              <a:t>Total </a:t>
            </a:r>
            <a:r>
              <a:rPr lang="tr-TR" sz="2400" dirty="0" err="1"/>
              <a:t>bilirubin</a:t>
            </a:r>
            <a:r>
              <a:rPr lang="tr-TR" sz="2400" dirty="0"/>
              <a:t> &gt;1.5 kat </a:t>
            </a:r>
            <a:r>
              <a:rPr lang="tr-TR" sz="2400" dirty="0" smtClean="0"/>
              <a:t>ve </a:t>
            </a:r>
            <a:r>
              <a:rPr lang="tr-TR" sz="2400" dirty="0"/>
              <a:t>AST</a:t>
            </a:r>
            <a:r>
              <a:rPr lang="tr-TR" sz="2400" b="1" dirty="0"/>
              <a:t>/</a:t>
            </a:r>
            <a:r>
              <a:rPr lang="tr-TR" sz="2400" dirty="0"/>
              <a:t>ALT &gt;2.5 kat </a:t>
            </a:r>
            <a:r>
              <a:rPr lang="tr-TR" sz="2400" dirty="0" smtClean="0"/>
              <a:t>: Ara verin. </a:t>
            </a:r>
          </a:p>
          <a:p>
            <a:pPr lvl="2"/>
            <a:r>
              <a:rPr lang="tr-TR" sz="2400" dirty="0" smtClean="0"/>
              <a:t>Total </a:t>
            </a:r>
            <a:r>
              <a:rPr lang="tr-TR" sz="2400" dirty="0" err="1"/>
              <a:t>bilirubin</a:t>
            </a:r>
            <a:r>
              <a:rPr lang="tr-TR" sz="2400" dirty="0"/>
              <a:t> &gt;</a:t>
            </a:r>
            <a:r>
              <a:rPr lang="tr-TR" sz="2400" dirty="0" smtClean="0"/>
              <a:t>1.5 kat veya </a:t>
            </a:r>
            <a:r>
              <a:rPr lang="tr-TR" sz="2400" dirty="0"/>
              <a:t>AST / </a:t>
            </a:r>
            <a:r>
              <a:rPr lang="tr-TR" sz="2400" dirty="0" smtClean="0"/>
              <a:t>ALT </a:t>
            </a:r>
            <a:r>
              <a:rPr lang="tr-TR" sz="2400" dirty="0"/>
              <a:t>&gt;</a:t>
            </a:r>
            <a:r>
              <a:rPr lang="tr-TR" sz="2400" dirty="0" smtClean="0"/>
              <a:t>2.5: kalıcı </a:t>
            </a:r>
            <a:r>
              <a:rPr lang="tr-TR" sz="2400" dirty="0"/>
              <a:t>olarak </a:t>
            </a:r>
            <a:r>
              <a:rPr lang="tr-TR" sz="2400" dirty="0" smtClean="0"/>
              <a:t>kesin.</a:t>
            </a:r>
          </a:p>
          <a:p>
            <a:pPr lvl="2"/>
            <a:r>
              <a:rPr lang="tr-TR" sz="2400" dirty="0" smtClean="0"/>
              <a:t>SOS/VOD kalıcı olarak kesin</a:t>
            </a:r>
          </a:p>
          <a:p>
            <a:pPr lvl="3"/>
            <a:r>
              <a:rPr lang="tr-TR" sz="2400" dirty="0"/>
              <a:t>VOD, tedavi </a:t>
            </a:r>
            <a:r>
              <a:rPr lang="tr-TR" sz="2400" dirty="0" smtClean="0"/>
              <a:t>sırasında/sonrasında (HCT-) 56 </a:t>
            </a:r>
            <a:r>
              <a:rPr lang="tr-TR" sz="2400" dirty="0"/>
              <a:t>gün sonrasına </a:t>
            </a:r>
            <a:r>
              <a:rPr lang="tr-TR" sz="2400" dirty="0" smtClean="0"/>
              <a:t>kadar </a:t>
            </a:r>
          </a:p>
          <a:p>
            <a:pPr lvl="3"/>
            <a:r>
              <a:rPr lang="tr-TR" sz="2400" dirty="0" smtClean="0"/>
              <a:t>HCT + </a:t>
            </a:r>
            <a:r>
              <a:rPr lang="tr-TR" sz="2400" dirty="0" err="1"/>
              <a:t>VOD'un</a:t>
            </a:r>
            <a:r>
              <a:rPr lang="tr-TR" sz="2400" dirty="0"/>
              <a:t> başlamasına kadar geçen </a:t>
            </a:r>
            <a:r>
              <a:rPr lang="tr-TR" sz="2400" dirty="0" err="1" smtClean="0"/>
              <a:t>median</a:t>
            </a:r>
            <a:r>
              <a:rPr lang="tr-TR" sz="2400" dirty="0" smtClean="0"/>
              <a:t> </a:t>
            </a:r>
            <a:r>
              <a:rPr lang="tr-TR" sz="2400" dirty="0"/>
              <a:t>süre 15 </a:t>
            </a:r>
            <a:r>
              <a:rPr lang="tr-TR" sz="2400" dirty="0" smtClean="0"/>
              <a:t>gün (3-57).</a:t>
            </a:r>
            <a:r>
              <a:rPr lang="tr-TR" sz="2400" dirty="0"/>
              <a:t> </a:t>
            </a:r>
            <a:endParaRPr lang="tr-TR" sz="2400" dirty="0" smtClean="0"/>
          </a:p>
          <a:p>
            <a:pPr lvl="3"/>
            <a:r>
              <a:rPr lang="tr-TR" sz="2400" dirty="0" smtClean="0"/>
              <a:t>En az 4 hafta ara</a:t>
            </a:r>
            <a:endParaRPr lang="tr-TR" sz="24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00959"/>
              </p:ext>
            </p:extLst>
          </p:nvPr>
        </p:nvGraphicFramePr>
        <p:xfrm>
          <a:off x="1178560" y="3078479"/>
          <a:ext cx="9773920" cy="360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960">
                  <a:extLst>
                    <a:ext uri="{9D8B030D-6E8A-4147-A177-3AD203B41FA5}">
                      <a16:colId xmlns:a16="http://schemas.microsoft.com/office/drawing/2014/main" val="1409883379"/>
                    </a:ext>
                  </a:extLst>
                </a:gridCol>
                <a:gridCol w="4886960">
                  <a:extLst>
                    <a:ext uri="{9D8B030D-6E8A-4147-A177-3AD203B41FA5}">
                      <a16:colId xmlns:a16="http://schemas.microsoft.com/office/drawing/2014/main" val="1576446428"/>
                    </a:ext>
                  </a:extLst>
                </a:gridCol>
              </a:tblGrid>
              <a:tr h="627622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Toksisite</a:t>
                      </a:r>
                      <a:r>
                        <a:rPr lang="tr-TR" b="1" baseline="0" dirty="0" smtClean="0"/>
                        <a:t> Nedeniyle Kesme Süresi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Öneri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04370"/>
                  </a:ext>
                </a:extLst>
              </a:tr>
              <a:tr h="627622">
                <a:tc>
                  <a:txBody>
                    <a:bodyPr/>
                    <a:lstStyle/>
                    <a:p>
                      <a:r>
                        <a:rPr lang="tr-TR" dirty="0" smtClean="0"/>
                        <a:t>&lt;7 gün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En az 6 gün sonra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71605"/>
                  </a:ext>
                </a:extLst>
              </a:tr>
              <a:tr h="627622">
                <a:tc>
                  <a:txBody>
                    <a:bodyPr/>
                    <a:lstStyle/>
                    <a:p>
                      <a:r>
                        <a:rPr lang="tr-TR" dirty="0" smtClean="0"/>
                        <a:t>≥7</a:t>
                      </a:r>
                      <a:r>
                        <a:rPr lang="tr-TR" baseline="0" dirty="0" smtClean="0"/>
                        <a:t> gün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Bir</a:t>
                      </a:r>
                      <a:r>
                        <a:rPr lang="tr-TR" baseline="0" dirty="0" smtClean="0"/>
                        <a:t> sonraki dozu atlayın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06165"/>
                  </a:ext>
                </a:extLst>
              </a:tr>
              <a:tr h="1096311">
                <a:tc>
                  <a:txBody>
                    <a:bodyPr/>
                    <a:lstStyle/>
                    <a:p>
                      <a:r>
                        <a:rPr lang="tr-TR" dirty="0" smtClean="0"/>
                        <a:t>≥14 gün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Doz %25 azaltın; doz sayısı 2; kalıcı olarak kesin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09673"/>
                  </a:ext>
                </a:extLst>
              </a:tr>
              <a:tr h="627622">
                <a:tc>
                  <a:txBody>
                    <a:bodyPr/>
                    <a:lstStyle/>
                    <a:p>
                      <a:r>
                        <a:rPr lang="tr-TR" dirty="0" smtClean="0"/>
                        <a:t>&gt;28 gün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Kalıcı olarak kesilmesi düşünülmeli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47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9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İmmun</a:t>
            </a:r>
            <a:r>
              <a:rPr lang="tr-TR" dirty="0" smtClean="0"/>
              <a:t> profil/ genetik mutasyon</a:t>
            </a:r>
          </a:p>
          <a:p>
            <a:r>
              <a:rPr lang="tr-TR" dirty="0" err="1" smtClean="0"/>
              <a:t>Lösemik</a:t>
            </a:r>
            <a:r>
              <a:rPr lang="tr-TR" dirty="0" smtClean="0"/>
              <a:t> yük/</a:t>
            </a:r>
            <a:r>
              <a:rPr lang="tr-TR" dirty="0" err="1" smtClean="0"/>
              <a:t>ekstramedüller</a:t>
            </a:r>
            <a:r>
              <a:rPr lang="tr-TR" dirty="0" smtClean="0"/>
              <a:t> tutulum</a:t>
            </a:r>
          </a:p>
          <a:p>
            <a:r>
              <a:rPr lang="tr-TR" dirty="0" smtClean="0"/>
              <a:t>Uygulanabilir/erişim</a:t>
            </a:r>
          </a:p>
          <a:p>
            <a:r>
              <a:rPr lang="tr-TR" dirty="0" err="1" smtClean="0"/>
              <a:t>Toksisite</a:t>
            </a:r>
            <a:endParaRPr lang="tr-TR" dirty="0" smtClean="0"/>
          </a:p>
          <a:p>
            <a:r>
              <a:rPr lang="tr-TR" dirty="0" err="1" smtClean="0"/>
              <a:t>Komorbiditeler</a:t>
            </a:r>
            <a:endParaRPr lang="tr-TR" dirty="0" smtClean="0"/>
          </a:p>
          <a:p>
            <a:r>
              <a:rPr lang="tr-TR" dirty="0" err="1"/>
              <a:t>K</a:t>
            </a:r>
            <a:r>
              <a:rPr lang="tr-TR" dirty="0" err="1" smtClean="0"/>
              <a:t>linisyen</a:t>
            </a:r>
            <a:r>
              <a:rPr lang="tr-TR" dirty="0" smtClean="0"/>
              <a:t>/kurum yaklaşımı</a:t>
            </a:r>
          </a:p>
          <a:p>
            <a:r>
              <a:rPr lang="tr-TR" dirty="0" smtClean="0"/>
              <a:t>Hasta </a:t>
            </a:r>
            <a:r>
              <a:rPr lang="tr-TR" dirty="0"/>
              <a:t>tercihine göre bireyselleştirilir.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196080" y="6176963"/>
            <a:ext cx="65836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TEŞEKKÜR EDERİM.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8" y="734274"/>
            <a:ext cx="9688897" cy="54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5101051" cy="55148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482080" y="2346960"/>
            <a:ext cx="487172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29 Hasta </a:t>
            </a:r>
            <a:r>
              <a:rPr lang="tr-TR" dirty="0" err="1" smtClean="0"/>
              <a:t>Blina</a:t>
            </a:r>
            <a:r>
              <a:rPr lang="tr-TR" dirty="0" smtClean="0"/>
              <a:t> (25)+</a:t>
            </a:r>
            <a:r>
              <a:rPr lang="tr-TR" dirty="0" err="1" smtClean="0"/>
              <a:t>İno</a:t>
            </a:r>
            <a:r>
              <a:rPr lang="tr-TR" dirty="0" smtClean="0"/>
              <a:t> (4)</a:t>
            </a:r>
          </a:p>
          <a:p>
            <a:r>
              <a:rPr lang="tr-TR" dirty="0" smtClean="0"/>
              <a:t>%86.2 </a:t>
            </a:r>
            <a:r>
              <a:rPr lang="tr-TR" dirty="0" err="1" smtClean="0"/>
              <a:t>Blina</a:t>
            </a:r>
            <a:r>
              <a:rPr lang="tr-TR" dirty="0" smtClean="0"/>
              <a:t> ilk </a:t>
            </a:r>
            <a:r>
              <a:rPr lang="tr-TR" dirty="0" err="1" smtClean="0"/>
              <a:t>mab</a:t>
            </a:r>
            <a:r>
              <a:rPr lang="tr-TR" dirty="0" smtClean="0"/>
              <a:t> –</a:t>
            </a:r>
            <a:r>
              <a:rPr lang="tr-TR" dirty="0" err="1" smtClean="0"/>
              <a:t>relaps</a:t>
            </a:r>
            <a:r>
              <a:rPr lang="tr-TR" dirty="0" smtClean="0"/>
              <a:t> %44 CD19 </a:t>
            </a:r>
            <a:r>
              <a:rPr lang="tr-TR" dirty="0" err="1" smtClean="0"/>
              <a:t>dim</a:t>
            </a:r>
            <a:r>
              <a:rPr lang="tr-TR" dirty="0" smtClean="0"/>
              <a:t>/</a:t>
            </a:r>
            <a:r>
              <a:rPr lang="tr-TR" dirty="0" err="1" smtClean="0"/>
              <a:t>neg</a:t>
            </a:r>
            <a:endParaRPr lang="tr-TR" dirty="0" smtClean="0"/>
          </a:p>
          <a:p>
            <a:r>
              <a:rPr lang="tr-TR" dirty="0" err="1" smtClean="0"/>
              <a:t>İno</a:t>
            </a:r>
            <a:r>
              <a:rPr lang="tr-TR" dirty="0" smtClean="0"/>
              <a:t> ile %68 CR </a:t>
            </a:r>
          </a:p>
          <a:p>
            <a:r>
              <a:rPr lang="tr-TR" dirty="0" smtClean="0"/>
              <a:t>Mab2 ile %63.2 </a:t>
            </a:r>
            <a:r>
              <a:rPr lang="tr-TR" dirty="0" err="1" smtClean="0"/>
              <a:t>allo</a:t>
            </a:r>
            <a:r>
              <a:rPr lang="tr-TR" dirty="0" smtClean="0"/>
              <a:t>-HCT</a:t>
            </a:r>
          </a:p>
          <a:p>
            <a:r>
              <a:rPr lang="tr-TR" dirty="0" smtClean="0"/>
              <a:t>Mab2 sonrası </a:t>
            </a:r>
            <a:r>
              <a:rPr lang="tr-TR" dirty="0" err="1" smtClean="0"/>
              <a:t>median</a:t>
            </a:r>
            <a:r>
              <a:rPr lang="tr-TR" dirty="0" smtClean="0"/>
              <a:t> takip 16.8 ay;%65.5 </a:t>
            </a:r>
            <a:r>
              <a:rPr lang="tr-TR" dirty="0" err="1" smtClean="0"/>
              <a:t>relaps</a:t>
            </a:r>
            <a:r>
              <a:rPr lang="tr-TR" dirty="0" smtClean="0"/>
              <a:t>, %72.4 </a:t>
            </a:r>
            <a:r>
              <a:rPr lang="tr-TR" dirty="0" err="1" smtClean="0"/>
              <a:t>ex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0231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0480" y="-635"/>
            <a:ext cx="10053320" cy="89471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65200"/>
            <a:ext cx="6292896" cy="279368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01" y="3789679"/>
            <a:ext cx="4917747" cy="294076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356" y="3404653"/>
            <a:ext cx="6273644" cy="304268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583680" y="995680"/>
            <a:ext cx="51308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İlk </a:t>
            </a:r>
            <a:r>
              <a:rPr lang="tr-TR" sz="1600" dirty="0" err="1"/>
              <a:t>immünoterapiden</a:t>
            </a:r>
            <a:r>
              <a:rPr lang="tr-TR" sz="1600" dirty="0"/>
              <a:t> elde edilen medyan </a:t>
            </a:r>
            <a:r>
              <a:rPr lang="tr-TR" sz="1600" dirty="0" smtClean="0"/>
              <a:t>OS, </a:t>
            </a:r>
            <a:r>
              <a:rPr lang="tr-TR" sz="1600" dirty="0" err="1"/>
              <a:t>Blina</a:t>
            </a:r>
            <a:r>
              <a:rPr lang="tr-TR" sz="1600" dirty="0"/>
              <a:t>/</a:t>
            </a:r>
            <a:r>
              <a:rPr lang="tr-TR" sz="1600" dirty="0" err="1"/>
              <a:t>InO</a:t>
            </a:r>
            <a:r>
              <a:rPr lang="tr-TR" sz="1600" dirty="0"/>
              <a:t> </a:t>
            </a:r>
            <a:r>
              <a:rPr lang="tr-TR" sz="1600" dirty="0" err="1"/>
              <a:t>kohortunda</a:t>
            </a:r>
            <a:r>
              <a:rPr lang="tr-TR" sz="1600" dirty="0"/>
              <a:t> </a:t>
            </a:r>
            <a:r>
              <a:rPr lang="tr-TR" sz="1600" dirty="0" err="1"/>
              <a:t>InO</a:t>
            </a:r>
            <a:r>
              <a:rPr lang="tr-TR" sz="1600" dirty="0"/>
              <a:t>/</a:t>
            </a:r>
            <a:r>
              <a:rPr lang="tr-TR" sz="1600" dirty="0" err="1"/>
              <a:t>Blina</a:t>
            </a:r>
            <a:r>
              <a:rPr lang="tr-TR" sz="1600" dirty="0"/>
              <a:t> grubuna göre daha </a:t>
            </a:r>
            <a:r>
              <a:rPr lang="tr-TR" sz="1600" dirty="0" smtClean="0"/>
              <a:t>uzun (21.9 ay- 15.3 ay; p:NS</a:t>
            </a:r>
            <a:r>
              <a:rPr lang="tr-TR" sz="1600" dirty="0"/>
              <a:t>)</a:t>
            </a:r>
            <a:endParaRPr lang="tr-TR" sz="1600" dirty="0" smtClean="0"/>
          </a:p>
          <a:p>
            <a:r>
              <a:rPr lang="tr-TR" sz="1600" dirty="0" err="1"/>
              <a:t>Blina</a:t>
            </a:r>
            <a:r>
              <a:rPr lang="tr-TR" sz="1600" dirty="0"/>
              <a:t>/</a:t>
            </a:r>
            <a:r>
              <a:rPr lang="tr-TR" sz="1600" dirty="0" err="1"/>
              <a:t>InO</a:t>
            </a:r>
            <a:r>
              <a:rPr lang="tr-TR" sz="1600" dirty="0"/>
              <a:t> grubunda, </a:t>
            </a:r>
            <a:r>
              <a:rPr lang="tr-TR" sz="1600" dirty="0" err="1" smtClean="0"/>
              <a:t>blast</a:t>
            </a:r>
            <a:r>
              <a:rPr lang="tr-TR" sz="1600" dirty="0" smtClean="0"/>
              <a:t> &lt;%50- 45 CR; &gt;%50 - </a:t>
            </a:r>
            <a:r>
              <a:rPr lang="tr-TR" sz="1600" dirty="0"/>
              <a:t>%</a:t>
            </a:r>
            <a:r>
              <a:rPr lang="tr-TR" sz="1600" dirty="0" smtClean="0"/>
              <a:t>13 </a:t>
            </a:r>
            <a:r>
              <a:rPr lang="tr-TR" sz="1600" dirty="0"/>
              <a:t>(</a:t>
            </a:r>
            <a:r>
              <a:rPr lang="tr-TR" sz="1600" i="1" dirty="0"/>
              <a:t>p</a:t>
            </a:r>
            <a:r>
              <a:rPr lang="tr-TR" sz="1600" dirty="0"/>
              <a:t> = 0.04).</a:t>
            </a:r>
            <a:endParaRPr lang="tr-TR" sz="1600" dirty="0" smtClean="0"/>
          </a:p>
          <a:p>
            <a:r>
              <a:rPr lang="tr-TR" sz="1600" dirty="0" err="1" smtClean="0"/>
              <a:t>Blina</a:t>
            </a:r>
            <a:r>
              <a:rPr lang="tr-TR" sz="1600" dirty="0" smtClean="0"/>
              <a:t>/</a:t>
            </a:r>
            <a:r>
              <a:rPr lang="tr-TR" sz="1600" dirty="0" err="1" smtClean="0"/>
              <a:t>InO</a:t>
            </a:r>
            <a:r>
              <a:rPr lang="tr-TR" sz="1600" dirty="0" smtClean="0"/>
              <a:t>- </a:t>
            </a:r>
            <a:r>
              <a:rPr lang="tr-TR" sz="1600" dirty="0" err="1"/>
              <a:t>InO</a:t>
            </a:r>
            <a:r>
              <a:rPr lang="tr-TR" sz="1600" dirty="0"/>
              <a:t>/</a:t>
            </a:r>
            <a:r>
              <a:rPr lang="tr-TR" sz="1600" dirty="0" err="1"/>
              <a:t>Blina</a:t>
            </a:r>
            <a:r>
              <a:rPr lang="tr-TR" sz="1600" dirty="0"/>
              <a:t> gruplarında </a:t>
            </a:r>
            <a:r>
              <a:rPr lang="tr-TR" sz="1600" dirty="0" err="1"/>
              <a:t>Ph</a:t>
            </a:r>
            <a:r>
              <a:rPr lang="tr-TR" sz="1600" dirty="0"/>
              <a:t>+ ve </a:t>
            </a:r>
            <a:r>
              <a:rPr lang="tr-TR" sz="1600" dirty="0" err="1"/>
              <a:t>Ph</a:t>
            </a:r>
            <a:r>
              <a:rPr lang="tr-TR" sz="1600" dirty="0"/>
              <a:t> </a:t>
            </a:r>
            <a:r>
              <a:rPr lang="tr-TR" sz="1600" dirty="0" smtClean="0"/>
              <a:t>-hastalar </a:t>
            </a:r>
            <a:r>
              <a:rPr lang="tr-TR" sz="1600" dirty="0"/>
              <a:t>için CR </a:t>
            </a:r>
            <a:r>
              <a:rPr lang="tr-TR" sz="1600" dirty="0" smtClean="0"/>
              <a:t>benzer.</a:t>
            </a:r>
          </a:p>
          <a:p>
            <a:r>
              <a:rPr lang="tr-TR" sz="1600" dirty="0" smtClean="0"/>
              <a:t>Hem hasta hem hastalıkla ilgili bir çok faktör</a:t>
            </a:r>
          </a:p>
          <a:p>
            <a:r>
              <a:rPr lang="tr-TR" sz="1600" dirty="0" err="1" smtClean="0"/>
              <a:t>İno</a:t>
            </a:r>
            <a:r>
              <a:rPr lang="tr-TR" sz="1600" dirty="0" smtClean="0"/>
              <a:t> ile </a:t>
            </a:r>
            <a:r>
              <a:rPr lang="tr-TR" sz="1600" dirty="0" err="1" smtClean="0"/>
              <a:t>debulking</a:t>
            </a:r>
            <a:r>
              <a:rPr lang="tr-TR" sz="1600" dirty="0" smtClean="0"/>
              <a:t>, CR/VOD riski azalma/</a:t>
            </a:r>
            <a:r>
              <a:rPr lang="tr-TR" sz="1600" dirty="0" err="1" smtClean="0"/>
              <a:t>Blina</a:t>
            </a:r>
            <a:r>
              <a:rPr lang="tr-TR" sz="1600" dirty="0" smtClean="0"/>
              <a:t> ile CD3 lenfosit immünolojik </a:t>
            </a:r>
            <a:r>
              <a:rPr lang="tr-TR" sz="1600" dirty="0" err="1" smtClean="0"/>
              <a:t>efektör</a:t>
            </a:r>
            <a:r>
              <a:rPr lang="tr-TR" sz="1600" dirty="0" smtClean="0"/>
              <a:t> etkisi</a:t>
            </a:r>
            <a:endParaRPr lang="tr-TR" sz="1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409440" y="6478130"/>
            <a:ext cx="790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Fracchiolla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NS,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Blinatumomab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Inotuzumab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Ozogamicin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Sequential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Treatment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Relapsed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Refractory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Leukemia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: A Real-Life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Campus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181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İmmunfenotip</a:t>
            </a:r>
            <a:r>
              <a:rPr lang="tr-TR" dirty="0" smtClean="0"/>
              <a:t>, </a:t>
            </a:r>
            <a:r>
              <a:rPr lang="tr-TR" dirty="0" err="1" smtClean="0"/>
              <a:t>sitogenetik</a:t>
            </a:r>
            <a:r>
              <a:rPr lang="tr-TR" dirty="0" smtClean="0"/>
              <a:t> ve moleküler bulgular, önceki </a:t>
            </a:r>
            <a:r>
              <a:rPr lang="tr-TR" dirty="0" err="1" smtClean="0"/>
              <a:t>remisyon</a:t>
            </a:r>
            <a:r>
              <a:rPr lang="tr-TR" dirty="0" smtClean="0"/>
              <a:t> süresi, </a:t>
            </a:r>
            <a:r>
              <a:rPr lang="tr-TR" dirty="0" err="1" smtClean="0"/>
              <a:t>ekstramedüller</a:t>
            </a:r>
            <a:r>
              <a:rPr lang="tr-TR" dirty="0" smtClean="0"/>
              <a:t> hastalık, merkezin yaklaşım ve hasta tercihi</a:t>
            </a:r>
          </a:p>
          <a:p>
            <a:pPr lvl="1"/>
            <a:r>
              <a:rPr lang="tr-TR" dirty="0" smtClean="0"/>
              <a:t>B hücre </a:t>
            </a:r>
            <a:r>
              <a:rPr lang="tr-TR" dirty="0" err="1" smtClean="0"/>
              <a:t>fenotipi</a:t>
            </a:r>
            <a:endParaRPr lang="tr-TR" dirty="0" smtClean="0"/>
          </a:p>
          <a:p>
            <a:pPr lvl="2"/>
            <a:r>
              <a:rPr lang="tr-TR" dirty="0" smtClean="0"/>
              <a:t>CD19/CD22 </a:t>
            </a:r>
            <a:r>
              <a:rPr lang="tr-TR" dirty="0" err="1" smtClean="0"/>
              <a:t>ekpresyonu</a:t>
            </a:r>
            <a:endParaRPr lang="tr-TR" dirty="0" smtClean="0"/>
          </a:p>
          <a:p>
            <a:pPr lvl="2"/>
            <a:r>
              <a:rPr lang="tr-TR" dirty="0" smtClean="0"/>
              <a:t>11q23 / </a:t>
            </a:r>
            <a:r>
              <a:rPr lang="tr-TR" i="1" dirty="0" smtClean="0"/>
              <a:t>KMT2A </a:t>
            </a:r>
            <a:r>
              <a:rPr lang="tr-TR" i="1" dirty="0" err="1" smtClean="0"/>
              <a:t>rearanjmanı</a:t>
            </a:r>
            <a:endParaRPr lang="tr-TR" i="1" dirty="0" smtClean="0"/>
          </a:p>
          <a:p>
            <a:pPr lvl="2"/>
            <a:r>
              <a:rPr lang="tr-TR" i="1" dirty="0" err="1" smtClean="0"/>
              <a:t>Ph</a:t>
            </a:r>
            <a:r>
              <a:rPr lang="tr-TR" i="1" dirty="0" smtClean="0"/>
              <a:t> </a:t>
            </a:r>
            <a:r>
              <a:rPr lang="tr-TR" dirty="0" smtClean="0"/>
              <a:t>pozitifliği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 hücre </a:t>
            </a:r>
            <a:r>
              <a:rPr lang="tr-TR" dirty="0" err="1" smtClean="0"/>
              <a:t>fenotipi</a:t>
            </a:r>
            <a:endParaRPr lang="tr-TR" dirty="0" smtClean="0"/>
          </a:p>
          <a:p>
            <a:r>
              <a:rPr lang="tr-TR" dirty="0" err="1" smtClean="0"/>
              <a:t>Remisyon</a:t>
            </a:r>
            <a:r>
              <a:rPr lang="tr-TR" dirty="0" smtClean="0"/>
              <a:t> sonrası tedavi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345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Blina</a:t>
            </a:r>
            <a:r>
              <a:rPr lang="tr-TR" dirty="0" smtClean="0"/>
              <a:t> ve Car-t DİRENÇ MEKANİZMASI CD58 KAYBI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02" y="1795145"/>
            <a:ext cx="3984017" cy="49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4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94005"/>
            <a:ext cx="10515600" cy="1325563"/>
          </a:xfrm>
        </p:spPr>
        <p:txBody>
          <a:bodyPr/>
          <a:lstStyle/>
          <a:p>
            <a:r>
              <a:rPr lang="tr-TR" dirty="0" smtClean="0"/>
              <a:t>MRD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60500" y="6177280"/>
            <a:ext cx="1034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Chen X,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How do we measure MRD in ALL and how should measurements affect decisions. Re: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Treatment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and prognosis?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r>
              <a:rPr lang="en-US" sz="800" u="sng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Gökbuget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N, 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et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al. Management of ALL in adults: 2024 ELN recommendations from a European expert panel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Gökbuget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N,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et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Adult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patients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leukemia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molecular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failure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display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a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poor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prognosis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are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candidates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stem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cell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transplantation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targeted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therapies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Shen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Z,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et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Influence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of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pre-transplant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minimal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residual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disease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on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prognosis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after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Allo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-SCT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patients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with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acute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lymphoblastic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leukemia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: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systematic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review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 meta-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analysis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.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0021EFE4-A1AF-3A38-99E2-BF307ADC5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5716"/>
              </p:ext>
            </p:extLst>
          </p:nvPr>
        </p:nvGraphicFramePr>
        <p:xfrm>
          <a:off x="514348" y="1412241"/>
          <a:ext cx="11109138" cy="4038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7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1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2450"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1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Yöntem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1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Hedef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1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Hassasiyet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Bazı</a:t>
                      </a:r>
                      <a:r>
                        <a:rPr sz="1400" b="1" spc="-4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potansiyel</a:t>
                      </a:r>
                      <a:r>
                        <a:rPr sz="1400" b="1" spc="-6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faydalar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Bazı</a:t>
                      </a:r>
                      <a:r>
                        <a:rPr sz="1400" b="1" spc="-4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potansiyel</a:t>
                      </a:r>
                      <a:r>
                        <a:rPr sz="1400" b="1" spc="-6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2C3"/>
                          </a:solidFill>
                          <a:latin typeface="Arial"/>
                          <a:cs typeface="Arial"/>
                        </a:rPr>
                        <a:t>sınırlamalar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002">
                <a:tc>
                  <a:txBody>
                    <a:bodyPr/>
                    <a:lstStyle/>
                    <a:p>
                      <a:pPr marL="226060" marR="219075" indent="30289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200" b="1" spc="-20" dirty="0" err="1">
                          <a:latin typeface="+mj-lt"/>
                          <a:cs typeface="Arial"/>
                        </a:rPr>
                        <a:t>Akış</a:t>
                      </a:r>
                      <a:r>
                        <a:rPr sz="1200" b="1" spc="-2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b="1" spc="-10" dirty="0" err="1">
                          <a:latin typeface="+mj-lt"/>
                          <a:cs typeface="Arial"/>
                        </a:rPr>
                        <a:t>S</a:t>
                      </a:r>
                      <a:r>
                        <a:rPr sz="1200" b="1" spc="-10" dirty="0" err="1">
                          <a:latin typeface="+mj-lt"/>
                          <a:cs typeface="Arial"/>
                        </a:rPr>
                        <a:t>itometrisi</a:t>
                      </a:r>
                      <a:r>
                        <a:rPr lang="en-US" sz="1200" b="1" spc="-10" dirty="0">
                          <a:latin typeface="+mj-lt"/>
                          <a:cs typeface="Arial"/>
                        </a:rPr>
                        <a:t> </a:t>
                      </a:r>
                      <a:endParaRPr sz="1200" baseline="24691" dirty="0">
                        <a:latin typeface="+mj-lt"/>
                        <a:cs typeface="Arial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9535" indent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+mj-lt"/>
                          <a:cs typeface="Arial"/>
                        </a:rPr>
                        <a:t>Lösemi ile ilişkili immünofenotipler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DFF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3–4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renk:</a:t>
                      </a:r>
                      <a:r>
                        <a:rPr sz="1200" spc="-2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10 </a:t>
                      </a:r>
                      <a:r>
                        <a:rPr sz="1200" baseline="24691" dirty="0">
                          <a:latin typeface="+mj-lt"/>
                          <a:cs typeface="Arial"/>
                        </a:rPr>
                        <a:t>–3</a:t>
                      </a:r>
                      <a:r>
                        <a:rPr sz="1200" spc="209" baseline="24691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10 </a:t>
                      </a:r>
                      <a:r>
                        <a:rPr sz="1200" spc="-30" baseline="24691" dirty="0">
                          <a:latin typeface="+mj-lt"/>
                          <a:cs typeface="Arial"/>
                        </a:rPr>
                        <a:t>–4'e </a:t>
                      </a:r>
                      <a:endParaRPr sz="1200" baseline="24691" dirty="0">
                        <a:latin typeface="+mj-lt"/>
                        <a:cs typeface="Arial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6–9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renk:</a:t>
                      </a:r>
                      <a:r>
                        <a:rPr sz="1200" spc="-3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10 </a:t>
                      </a:r>
                      <a:r>
                        <a:rPr sz="1200" baseline="24691" dirty="0">
                          <a:latin typeface="+mj-lt"/>
                          <a:cs typeface="Arial"/>
                        </a:rPr>
                        <a:t>–4</a:t>
                      </a:r>
                      <a:r>
                        <a:rPr sz="1200" spc="209" baseline="24691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10</a:t>
                      </a:r>
                      <a:r>
                        <a:rPr sz="1200" spc="-20" baseline="30000" dirty="0">
                          <a:latin typeface="+mj-lt"/>
                          <a:cs typeface="Arial"/>
                        </a:rPr>
                        <a:t>-5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'e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kadar</a:t>
                      </a:r>
                      <a:r>
                        <a:rPr sz="1200" spc="-30" baseline="24691" dirty="0">
                          <a:latin typeface="+mj-lt"/>
                          <a:cs typeface="Arial"/>
                        </a:rPr>
                        <a:t>​</a:t>
                      </a:r>
                      <a:endParaRPr sz="1200" baseline="24691" dirty="0">
                        <a:latin typeface="+mj-lt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6F9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+mj-lt"/>
                        </a:rPr>
                        <a:t>Hızlı</a:t>
                      </a:r>
                    </a:p>
                    <a:p>
                      <a:pPr marL="179388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+mj-lt"/>
                        </a:rPr>
                        <a:t>Sınırlı hassasiyet </a:t>
                      </a:r>
                    </a:p>
                    <a:p>
                      <a:pPr marL="179388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latin typeface="+mj-lt"/>
                        </a:rPr>
                        <a:t>Sınırlı standardizasyon</a:t>
                      </a: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DF"/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182245">
                        <a:lnSpc>
                          <a:spcPct val="100000"/>
                        </a:lnSpc>
                        <a:spcBef>
                          <a:spcPts val="1175"/>
                        </a:spcBef>
                        <a:buClr>
                          <a:srgbClr val="0062C3"/>
                        </a:buClr>
                        <a:buChar char="•"/>
                        <a:tabLst>
                          <a:tab pos="365760" algn="l"/>
                        </a:tabLst>
                      </a:pPr>
                      <a:r>
                        <a:rPr sz="1200" dirty="0" err="1">
                          <a:latin typeface="+mj-lt"/>
                          <a:cs typeface="Arial"/>
                        </a:rPr>
                        <a:t>Sınırlı</a:t>
                      </a:r>
                      <a:r>
                        <a:rPr sz="1200" spc="-4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10" dirty="0" err="1">
                          <a:latin typeface="+mj-lt"/>
                          <a:cs typeface="Arial"/>
                        </a:rPr>
                        <a:t>duyarlılık</a:t>
                      </a:r>
                      <a:r>
                        <a:rPr lang="en-US" sz="1200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/</a:t>
                      </a:r>
                      <a:r>
                        <a:rPr lang="en-US" sz="1200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10" dirty="0" err="1">
                          <a:latin typeface="+mj-lt"/>
                          <a:cs typeface="Arial"/>
                        </a:rPr>
                        <a:t>standardizasyon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96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+mj-lt"/>
                        <a:cs typeface="Times New Roman"/>
                      </a:endParaRPr>
                    </a:p>
                    <a:p>
                      <a:pPr marL="460375">
                        <a:lnSpc>
                          <a:spcPct val="100000"/>
                        </a:lnSpc>
                      </a:pPr>
                      <a:r>
                        <a:rPr sz="2000" b="1" baseline="-15873" dirty="0">
                          <a:latin typeface="+mj-lt"/>
                          <a:cs typeface="Arial"/>
                        </a:rPr>
                        <a:t>PCR 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Arial"/>
                        </a:rPr>
                        <a:t>RT-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Arial"/>
                        </a:rPr>
                        <a:t>qPCR:</a:t>
                      </a:r>
                      <a:endParaRPr sz="1200" dirty="0">
                        <a:latin typeface="+mj-lt"/>
                        <a:cs typeface="Arial"/>
                      </a:endParaRPr>
                    </a:p>
                    <a:p>
                      <a:pPr marL="269875" marR="26225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Anormal</a:t>
                      </a:r>
                      <a:r>
                        <a:rPr sz="1200" spc="-4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gen 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füzyonları</a:t>
                      </a:r>
                      <a:endParaRPr sz="1200" dirty="0">
                        <a:latin typeface="+mj-lt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(örneğin,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+mj-lt"/>
                          <a:cs typeface="Arial"/>
                        </a:rPr>
                        <a:t>BCR- </a:t>
                      </a:r>
                      <a:r>
                        <a:rPr sz="1200" i="1" spc="-20" dirty="0">
                          <a:latin typeface="+mj-lt"/>
                          <a:cs typeface="Arial"/>
                        </a:rPr>
                        <a:t>ABL)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D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latin typeface="+mj-lt"/>
                        <a:cs typeface="Times New Roman"/>
                      </a:endParaRPr>
                    </a:p>
                    <a:p>
                      <a:pPr marL="6089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10 </a:t>
                      </a:r>
                      <a:r>
                        <a:rPr sz="1200" baseline="24691" dirty="0">
                          <a:latin typeface="+mj-lt"/>
                          <a:cs typeface="Arial"/>
                        </a:rPr>
                        <a:t>–4</a:t>
                      </a:r>
                      <a:r>
                        <a:rPr sz="1200" spc="225" baseline="24691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ile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10 </a:t>
                      </a:r>
                      <a:r>
                        <a:rPr sz="1200" spc="-30" baseline="24691" dirty="0">
                          <a:latin typeface="+mj-lt"/>
                          <a:cs typeface="Arial"/>
                        </a:rPr>
                        <a:t>–5</a:t>
                      </a:r>
                      <a:endParaRPr sz="1200" baseline="24691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6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+mj-lt"/>
                        <a:cs typeface="Times New Roman"/>
                      </a:endParaRPr>
                    </a:p>
                    <a:p>
                      <a:pPr marL="365125" indent="-181610">
                        <a:lnSpc>
                          <a:spcPct val="100000"/>
                        </a:lnSpc>
                        <a:buClr>
                          <a:srgbClr val="006FC0"/>
                        </a:buClr>
                        <a:buChar char="•"/>
                        <a:tabLst>
                          <a:tab pos="365125" algn="l"/>
                        </a:tabLst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Yüksek</a:t>
                      </a:r>
                      <a:r>
                        <a:rPr sz="1200" spc="-3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duyarlılık</a:t>
                      </a:r>
                      <a:endParaRPr sz="1200">
                        <a:latin typeface="+mj-lt"/>
                        <a:cs typeface="Arial"/>
                      </a:endParaRPr>
                    </a:p>
                    <a:p>
                      <a:pPr marL="365125" indent="-181610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006FC0"/>
                        </a:buClr>
                        <a:buChar char="•"/>
                        <a:tabLst>
                          <a:tab pos="365125" algn="l"/>
                        </a:tabLst>
                      </a:pPr>
                      <a:r>
                        <a:rPr sz="1200" spc="-10" dirty="0">
                          <a:latin typeface="+mj-lt"/>
                          <a:cs typeface="Arial"/>
                        </a:rPr>
                        <a:t>Özel</a:t>
                      </a:r>
                      <a:endParaRPr sz="1200">
                        <a:latin typeface="+mj-lt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+mj-lt"/>
                        <a:cs typeface="Times New Roman"/>
                      </a:endParaRPr>
                    </a:p>
                    <a:p>
                      <a:pPr marL="365125" indent="-182245">
                        <a:lnSpc>
                          <a:spcPct val="100000"/>
                        </a:lnSpc>
                        <a:buClr>
                          <a:srgbClr val="006FC0"/>
                        </a:buClr>
                        <a:buChar char="•"/>
                        <a:tabLst>
                          <a:tab pos="365760" algn="l"/>
                        </a:tabLst>
                      </a:pPr>
                      <a:r>
                        <a:rPr sz="1200" spc="-20" dirty="0">
                          <a:latin typeface="+mj-lt"/>
                          <a:cs typeface="Arial"/>
                        </a:rPr>
                        <a:t>Zaman </a:t>
                      </a:r>
                      <a:r>
                        <a:rPr lang="en-US" sz="1200" spc="-10" dirty="0" err="1">
                          <a:latin typeface="+mj-lt"/>
                          <a:cs typeface="Arial"/>
                        </a:rPr>
                        <a:t>alıcı</a:t>
                      </a:r>
                      <a:endParaRPr sz="1200" dirty="0">
                        <a:latin typeface="+mj-lt"/>
                        <a:cs typeface="Arial"/>
                      </a:endParaRPr>
                    </a:p>
                    <a:p>
                      <a:pPr marL="365125" indent="-182245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006FC0"/>
                        </a:buClr>
                        <a:buChar char="•"/>
                        <a:tabLst>
                          <a:tab pos="365760" algn="l"/>
                        </a:tabLst>
                      </a:pPr>
                      <a:r>
                        <a:rPr sz="1200" spc="-10" dirty="0">
                          <a:latin typeface="+mj-lt"/>
                          <a:cs typeface="Arial"/>
                        </a:rPr>
                        <a:t>Hastaya </a:t>
                      </a:r>
                      <a:r>
                        <a:rPr sz="1200" dirty="0" err="1">
                          <a:latin typeface="+mj-lt"/>
                          <a:cs typeface="Arial"/>
                        </a:rPr>
                        <a:t>özgü</a:t>
                      </a:r>
                      <a:r>
                        <a:rPr sz="1200" spc="-5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spc="-50" dirty="0" err="1">
                          <a:latin typeface="+mj-lt"/>
                          <a:cs typeface="Arial"/>
                        </a:rPr>
                        <a:t>primerlere</a:t>
                      </a:r>
                      <a:r>
                        <a:rPr sz="1200" spc="-3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10" dirty="0" err="1">
                          <a:latin typeface="+mj-lt"/>
                          <a:cs typeface="Arial"/>
                        </a:rPr>
                        <a:t>ihtiyaç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10" dirty="0" err="1">
                          <a:latin typeface="+mj-lt"/>
                          <a:cs typeface="Arial"/>
                        </a:rPr>
                        <a:t>duyul</a:t>
                      </a:r>
                      <a:r>
                        <a:rPr lang="en-US" sz="1200" spc="-10" dirty="0" err="1">
                          <a:latin typeface="+mj-lt"/>
                          <a:cs typeface="Arial"/>
                        </a:rPr>
                        <a:t>ması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7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+mj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Arial"/>
                        </a:rPr>
                        <a:t>ASO- 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Arial"/>
                        </a:rPr>
                        <a:t>PCR:</a:t>
                      </a:r>
                      <a:endParaRPr sz="1200" dirty="0">
                        <a:latin typeface="+mj-lt"/>
                        <a:cs typeface="Arial"/>
                      </a:endParaRPr>
                    </a:p>
                    <a:p>
                      <a:pPr marL="198120" marR="1892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Ig</a:t>
                      </a:r>
                      <a:r>
                        <a:rPr sz="1200" spc="-3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Ve</a:t>
                      </a:r>
                      <a:r>
                        <a:rPr sz="1200" spc="-5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TCR</a:t>
                      </a:r>
                      <a:r>
                        <a:rPr sz="1200" spc="-1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gen 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düzenlemeleri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D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6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+mj-lt"/>
                        <a:cs typeface="Times New Roman"/>
                      </a:endParaRPr>
                    </a:p>
                    <a:p>
                      <a:pPr marL="365125" indent="-181610">
                        <a:lnSpc>
                          <a:spcPct val="100000"/>
                        </a:lnSpc>
                        <a:buClr>
                          <a:srgbClr val="0062C3"/>
                        </a:buClr>
                        <a:buChar char="•"/>
                        <a:tabLst>
                          <a:tab pos="365125" algn="l"/>
                        </a:tabLst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Yüksek</a:t>
                      </a:r>
                      <a:r>
                        <a:rPr sz="1200" spc="-3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duyarlılık</a:t>
                      </a:r>
                      <a:endParaRPr sz="1200" dirty="0">
                        <a:latin typeface="+mj-lt"/>
                        <a:cs typeface="Arial"/>
                      </a:endParaRPr>
                    </a:p>
                    <a:p>
                      <a:pPr marL="365125" indent="-181610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0062C3"/>
                        </a:buClr>
                        <a:buChar char="•"/>
                        <a:tabLst>
                          <a:tab pos="365125" algn="l"/>
                        </a:tabLst>
                      </a:pPr>
                      <a:r>
                        <a:rPr sz="1200" spc="-10" dirty="0">
                          <a:latin typeface="+mj-lt"/>
                          <a:cs typeface="Arial"/>
                        </a:rPr>
                        <a:t>Standartlaştırılmış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endParaRPr lang="en-US" sz="2000" b="1" spc="-15" baseline="-15873" dirty="0">
                        <a:latin typeface="+mj-lt"/>
                        <a:cs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en-US" sz="2000" b="1" spc="-15" baseline="-15873" dirty="0">
                          <a:latin typeface="+mj-lt"/>
                          <a:cs typeface="Arial"/>
                        </a:rPr>
                        <a:t>N</a:t>
                      </a:r>
                      <a:r>
                        <a:rPr sz="2000" b="1" spc="-15" baseline="-15873" dirty="0">
                          <a:latin typeface="+mj-lt"/>
                          <a:cs typeface="Arial"/>
                        </a:rPr>
                        <a:t>GS 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 marL="245110" marR="189230" indent="-47625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+mj-lt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Ig</a:t>
                      </a:r>
                      <a:r>
                        <a:rPr sz="1200" spc="-3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Ve</a:t>
                      </a:r>
                      <a:r>
                        <a:rPr sz="1200" spc="-5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TCR</a:t>
                      </a:r>
                      <a:r>
                        <a:rPr sz="1200" spc="-1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gen 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düzenlemeleri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+mj-lt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30" baseline="-15873" dirty="0">
                          <a:latin typeface="+mj-lt"/>
                          <a:cs typeface="Arial"/>
                        </a:rPr>
                        <a:t>10 </a:t>
                      </a:r>
                      <a:r>
                        <a:rPr sz="800" spc="-20" dirty="0">
                          <a:latin typeface="+mj-lt"/>
                          <a:cs typeface="Arial"/>
                        </a:rPr>
                        <a:t>–6</a:t>
                      </a:r>
                      <a:endParaRPr sz="80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6F9"/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181610">
                        <a:lnSpc>
                          <a:spcPct val="100000"/>
                        </a:lnSpc>
                        <a:spcBef>
                          <a:spcPts val="445"/>
                        </a:spcBef>
                        <a:buClr>
                          <a:srgbClr val="006FC0"/>
                        </a:buClr>
                        <a:buChar char="•"/>
                        <a:tabLst>
                          <a:tab pos="365125" algn="l"/>
                        </a:tabLst>
                      </a:pPr>
                      <a:r>
                        <a:rPr lang="en-US" sz="1200" dirty="0" err="1">
                          <a:latin typeface="+mj-lt"/>
                          <a:cs typeface="Arial"/>
                        </a:rPr>
                        <a:t>Henüz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yaygın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değil</a:t>
                      </a:r>
                      <a:endParaRPr lang="en-US" sz="1200" dirty="0">
                        <a:latin typeface="+mj-lt"/>
                        <a:cs typeface="Arial"/>
                      </a:endParaRPr>
                    </a:p>
                    <a:p>
                      <a:pPr marL="365125" indent="-181610">
                        <a:lnSpc>
                          <a:spcPct val="100000"/>
                        </a:lnSpc>
                        <a:spcBef>
                          <a:spcPts val="445"/>
                        </a:spcBef>
                        <a:buClr>
                          <a:srgbClr val="006FC0"/>
                        </a:buClr>
                        <a:buChar char="•"/>
                        <a:tabLst>
                          <a:tab pos="365125" algn="l"/>
                        </a:tabLst>
                      </a:pPr>
                      <a:r>
                        <a:rPr lang="en-US" sz="1200" dirty="0" err="1">
                          <a:latin typeface="+mj-lt"/>
                          <a:cs typeface="Arial"/>
                        </a:rPr>
                        <a:t>Yüksek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maliyetleri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nedeniyle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yaygın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gen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mutasyonları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için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daha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  <a:cs typeface="Arial"/>
                        </a:rPr>
                        <a:t>az</a:t>
                      </a:r>
                      <a:r>
                        <a:rPr lang="en-US" sz="1200" dirty="0">
                          <a:latin typeface="+mj-lt"/>
                          <a:cs typeface="Arial"/>
                        </a:rPr>
                        <a:t> uygundur</a:t>
                      </a:r>
                      <a:r>
                        <a:rPr lang="en-US" sz="1200" baseline="30000" dirty="0">
                          <a:latin typeface="+mj-lt"/>
                          <a:cs typeface="Arial"/>
                        </a:rPr>
                        <a:t>5</a:t>
                      </a: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 dirty="0">
                        <a:latin typeface="+mj-lt"/>
                        <a:cs typeface="Times New Roman"/>
                      </a:endParaRPr>
                    </a:p>
                    <a:p>
                      <a:pPr marL="365125" indent="-182245">
                        <a:lnSpc>
                          <a:spcPct val="100000"/>
                        </a:lnSpc>
                        <a:buClr>
                          <a:srgbClr val="0062C3"/>
                        </a:buClr>
                        <a:buChar char="•"/>
                        <a:tabLst>
                          <a:tab pos="365760" algn="l"/>
                        </a:tabLst>
                      </a:pPr>
                      <a:r>
                        <a:rPr lang="en-US" sz="1200" spc="-40" dirty="0" err="1">
                          <a:latin typeface="+mj-lt"/>
                          <a:cs typeface="Arial"/>
                        </a:rPr>
                        <a:t>Raporlama</a:t>
                      </a:r>
                      <a:r>
                        <a:rPr lang="en-US" sz="1200" spc="-4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zaman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(~</a:t>
                      </a:r>
                      <a:r>
                        <a:rPr sz="1200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7</a:t>
                      </a:r>
                      <a:r>
                        <a:rPr sz="1200" spc="-1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j-lt"/>
                          <a:cs typeface="Arial"/>
                        </a:rPr>
                        <a:t>(günler)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82320" y="1484432"/>
            <a:ext cx="10571480" cy="430752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tr-TR" dirty="0" err="1"/>
              <a:t>Prognostik</a:t>
            </a:r>
            <a:r>
              <a:rPr lang="tr-TR" dirty="0"/>
              <a:t> belirteç</a:t>
            </a:r>
          </a:p>
          <a:p>
            <a:pPr lvl="1"/>
            <a:r>
              <a:rPr lang="tr-TR" dirty="0" err="1"/>
              <a:t>Allojenik</a:t>
            </a:r>
            <a:r>
              <a:rPr lang="tr-TR" dirty="0"/>
              <a:t> HCT öncesi MRD pozitifliği olan hastalar, negatif </a:t>
            </a:r>
            <a:r>
              <a:rPr lang="tr-TR" dirty="0" err="1"/>
              <a:t>MRD'li</a:t>
            </a:r>
            <a:r>
              <a:rPr lang="tr-TR" dirty="0"/>
              <a:t> hastalara göre anlamlı olarak daha yüksek </a:t>
            </a:r>
            <a:r>
              <a:rPr lang="tr-TR" dirty="0" err="1"/>
              <a:t>nüks</a:t>
            </a:r>
            <a:r>
              <a:rPr lang="tr-TR" dirty="0"/>
              <a:t> (HR = 3.26; P &lt; 0.05). </a:t>
            </a:r>
          </a:p>
          <a:p>
            <a:pPr lvl="1"/>
            <a:r>
              <a:rPr lang="tr-TR" dirty="0"/>
              <a:t>Pozitif MRD, RFS (HR = 2.53; P &lt; 0.05), EFS (HR = 4.77; P &lt; 0.05) ve OS (HR = 1.98; P &lt; 0.05) anlamlı bir negatif belirleyicisiydi </a:t>
            </a:r>
          </a:p>
          <a:p>
            <a:r>
              <a:rPr lang="tr-TR" dirty="0"/>
              <a:t>CR, kemik iliği örneği, ilk konsolidasyon tedavisinden sonra</a:t>
            </a:r>
          </a:p>
          <a:p>
            <a:r>
              <a:rPr lang="tr-TR" i="1" dirty="0"/>
              <a:t>BCR::ABL1 </a:t>
            </a:r>
            <a:r>
              <a:rPr lang="tr-TR" dirty="0"/>
              <a:t>PCR</a:t>
            </a:r>
          </a:p>
          <a:p>
            <a:r>
              <a:rPr lang="tr-TR" dirty="0"/>
              <a:t>Çok renkli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sitometri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10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MRD Önemi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93029" y="1607208"/>
            <a:ext cx="8754697" cy="194337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47040" y="3799840"/>
            <a:ext cx="859536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Blinatumomab</a:t>
            </a:r>
            <a:r>
              <a:rPr lang="tr-TR" dirty="0" smtClean="0"/>
              <a:t> 42 B-ALL MRD+, NGS MRD (10</a:t>
            </a:r>
            <a:r>
              <a:rPr lang="tr-TR" baseline="30000" dirty="0" smtClean="0"/>
              <a:t>-6</a:t>
            </a:r>
            <a:r>
              <a:rPr lang="tr-TR" dirty="0" smtClean="0"/>
              <a:t> </a:t>
            </a:r>
            <a:r>
              <a:rPr lang="tr-TR" dirty="0" err="1" smtClean="0"/>
              <a:t>sensivite</a:t>
            </a:r>
            <a:r>
              <a:rPr lang="tr-TR" dirty="0" smtClean="0"/>
              <a:t>)</a:t>
            </a:r>
          </a:p>
          <a:p>
            <a:r>
              <a:rPr lang="tr-TR" dirty="0" smtClean="0"/>
              <a:t>%</a:t>
            </a:r>
            <a:r>
              <a:rPr lang="en-US" dirty="0" smtClean="0"/>
              <a:t>74 </a:t>
            </a:r>
            <a:r>
              <a:rPr lang="en-US" i="1" dirty="0" err="1"/>
              <a:t>Ph</a:t>
            </a:r>
            <a:r>
              <a:rPr lang="en-US" dirty="0"/>
              <a:t>- and </a:t>
            </a:r>
            <a:r>
              <a:rPr lang="tr-TR" dirty="0"/>
              <a:t>%</a:t>
            </a:r>
            <a:r>
              <a:rPr lang="en-US" dirty="0" smtClean="0"/>
              <a:t>26 </a:t>
            </a:r>
            <a:r>
              <a:rPr lang="en-US" i="1" dirty="0" err="1"/>
              <a:t>Ph</a:t>
            </a:r>
            <a:r>
              <a:rPr lang="en-US" dirty="0"/>
              <a:t>+. </a:t>
            </a:r>
            <a:r>
              <a:rPr lang="tr-TR" dirty="0"/>
              <a:t>%</a:t>
            </a:r>
            <a:r>
              <a:rPr lang="en-US" dirty="0" smtClean="0"/>
              <a:t>79</a:t>
            </a:r>
            <a:r>
              <a:rPr lang="tr-TR" dirty="0" smtClean="0"/>
              <a:t> </a:t>
            </a:r>
            <a:r>
              <a:rPr lang="en-US" dirty="0" smtClean="0"/>
              <a:t>CR1,</a:t>
            </a:r>
            <a:r>
              <a:rPr lang="tr-TR" dirty="0" smtClean="0"/>
              <a:t> %21</a:t>
            </a:r>
            <a:r>
              <a:rPr lang="en-US" dirty="0" smtClean="0"/>
              <a:t> C</a:t>
            </a:r>
            <a:r>
              <a:rPr lang="tr-TR" dirty="0" smtClean="0"/>
              <a:t>R2. %</a:t>
            </a:r>
            <a:r>
              <a:rPr lang="en-US" dirty="0" smtClean="0"/>
              <a:t>52</a:t>
            </a:r>
            <a:r>
              <a:rPr lang="tr-TR" dirty="0" smtClean="0"/>
              <a:t> yüksek </a:t>
            </a:r>
            <a:r>
              <a:rPr lang="tr-TR" dirty="0" err="1" smtClean="0"/>
              <a:t>sitogenetik</a:t>
            </a:r>
            <a:r>
              <a:rPr lang="tr-TR" dirty="0" smtClean="0"/>
              <a:t> </a:t>
            </a:r>
            <a:r>
              <a:rPr lang="en-US" dirty="0" smtClean="0"/>
              <a:t>risk</a:t>
            </a:r>
            <a:endParaRPr lang="tr-TR" dirty="0" smtClean="0"/>
          </a:p>
          <a:p>
            <a:r>
              <a:rPr lang="en-US" dirty="0" smtClean="0"/>
              <a:t>NGS </a:t>
            </a:r>
            <a:r>
              <a:rPr lang="en-US" dirty="0"/>
              <a:t>MRD </a:t>
            </a:r>
            <a:r>
              <a:rPr lang="tr-TR" dirty="0" smtClean="0"/>
              <a:t>yanıtı %41;%</a:t>
            </a:r>
            <a:r>
              <a:rPr lang="en-US" dirty="0" smtClean="0"/>
              <a:t>31 </a:t>
            </a:r>
            <a:r>
              <a:rPr lang="en-US" i="1" dirty="0" err="1"/>
              <a:t>Ph</a:t>
            </a:r>
            <a:r>
              <a:rPr lang="en-US" dirty="0"/>
              <a:t>- </a:t>
            </a:r>
            <a:r>
              <a:rPr lang="en-US" dirty="0" smtClean="0"/>
              <a:t>and </a:t>
            </a:r>
            <a:r>
              <a:rPr lang="tr-TR" dirty="0" smtClean="0"/>
              <a:t>%</a:t>
            </a:r>
            <a:r>
              <a:rPr lang="en-US" dirty="0" smtClean="0"/>
              <a:t>64</a:t>
            </a:r>
            <a:r>
              <a:rPr lang="tr-TR" dirty="0" smtClean="0"/>
              <a:t> </a:t>
            </a:r>
            <a:r>
              <a:rPr lang="en-US" i="1" dirty="0" err="1" smtClean="0"/>
              <a:t>Ph</a:t>
            </a:r>
            <a:r>
              <a:rPr lang="en-US" dirty="0"/>
              <a:t>+ </a:t>
            </a:r>
            <a:endParaRPr lang="tr-TR" dirty="0"/>
          </a:p>
          <a:p>
            <a:r>
              <a:rPr lang="tr-TR" dirty="0" smtClean="0"/>
              <a:t>MRD yanıtı CR1 %52- CR2%0 </a:t>
            </a:r>
          </a:p>
          <a:p>
            <a:r>
              <a:rPr lang="tr-TR" dirty="0" smtClean="0"/>
              <a:t>Yüksek </a:t>
            </a:r>
            <a:r>
              <a:rPr lang="tr-TR" dirty="0" err="1" smtClean="0"/>
              <a:t>sitogenetik</a:t>
            </a:r>
            <a:r>
              <a:rPr lang="tr-TR" dirty="0" smtClean="0"/>
              <a:t> risk grubu %60-%23</a:t>
            </a:r>
          </a:p>
          <a:p>
            <a:r>
              <a:rPr lang="tr-TR" dirty="0" smtClean="0"/>
              <a:t>MRD-/MRD+ RFS/2 yıl %71-%25 ve OS/2 yıl :%100-%46</a:t>
            </a:r>
          </a:p>
          <a:p>
            <a:r>
              <a:rPr lang="tr-TR" dirty="0" smtClean="0"/>
              <a:t>MRD+ HCT +/- RFS/ yıl %63-%10</a:t>
            </a:r>
          </a:p>
          <a:p>
            <a:endParaRPr lang="tr-TR" dirty="0"/>
          </a:p>
          <a:p>
            <a:r>
              <a:rPr lang="tr-TR" dirty="0" err="1" smtClean="0"/>
              <a:t>Ph</a:t>
            </a:r>
            <a:r>
              <a:rPr lang="tr-TR" dirty="0" smtClean="0"/>
              <a:t> – kombinasyon tedavileri</a:t>
            </a:r>
          </a:p>
          <a:p>
            <a:r>
              <a:rPr lang="tr-TR" dirty="0" smtClean="0"/>
              <a:t>MRD+ SCT ile konsolidasyon..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9560560" y="6248400"/>
            <a:ext cx="191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ASH, 2024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MRD </a:t>
            </a:r>
            <a:r>
              <a:rPr lang="tr-TR" dirty="0" smtClean="0"/>
              <a:t>Önemi-2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1439" y="1690688"/>
            <a:ext cx="6502400" cy="37198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634480" y="2194560"/>
            <a:ext cx="455168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462 hasta, yeni tanı B-ALL</a:t>
            </a:r>
          </a:p>
          <a:p>
            <a:endParaRPr lang="tr-TR" sz="2000" dirty="0" smtClean="0"/>
          </a:p>
          <a:p>
            <a:r>
              <a:rPr lang="tr-TR" sz="2000" dirty="0" smtClean="0"/>
              <a:t>SSS </a:t>
            </a:r>
            <a:r>
              <a:rPr lang="tr-TR" sz="2000" dirty="0" err="1"/>
              <a:t>nüksü</a:t>
            </a:r>
            <a:r>
              <a:rPr lang="tr-TR" sz="2000" dirty="0"/>
              <a:t>, </a:t>
            </a:r>
            <a:r>
              <a:rPr lang="tr-TR" sz="2000" dirty="0" smtClean="0"/>
              <a:t>1.basamak </a:t>
            </a:r>
            <a:r>
              <a:rPr lang="tr-TR" sz="2000" dirty="0"/>
              <a:t>tedaviden sonra MRD pozitifliği ile </a:t>
            </a:r>
            <a:r>
              <a:rPr lang="tr-TR" sz="2000" dirty="0" smtClean="0"/>
              <a:t>ilişkili </a:t>
            </a:r>
          </a:p>
          <a:p>
            <a:r>
              <a:rPr lang="tr-TR" sz="2000" dirty="0"/>
              <a:t>(</a:t>
            </a:r>
            <a:r>
              <a:rPr lang="tr-TR" sz="2000" dirty="0" smtClean="0"/>
              <a:t>(</a:t>
            </a:r>
            <a:r>
              <a:rPr lang="tr-TR" sz="2000" dirty="0"/>
              <a:t>12/134 (% 9) MRD + hasta, 14/328 (% 4) MRD-/bilinmeyen hastalara kıyasla, p = 0.05</a:t>
            </a:r>
            <a:r>
              <a:rPr lang="tr-TR" sz="2000" dirty="0" smtClean="0"/>
              <a:t>)),</a:t>
            </a:r>
          </a:p>
          <a:p>
            <a:endParaRPr lang="tr-TR" sz="2000" dirty="0"/>
          </a:p>
          <a:p>
            <a:r>
              <a:rPr lang="tr-TR" sz="2000" dirty="0"/>
              <a:t>K</a:t>
            </a:r>
            <a:r>
              <a:rPr lang="tr-TR" sz="2000" dirty="0" smtClean="0"/>
              <a:t>ompleks </a:t>
            </a:r>
            <a:r>
              <a:rPr lang="tr-TR" sz="2000" dirty="0" err="1"/>
              <a:t>sitogenetik</a:t>
            </a:r>
            <a:r>
              <a:rPr lang="tr-TR" sz="2000" dirty="0"/>
              <a:t>, </a:t>
            </a:r>
            <a:r>
              <a:rPr lang="tr-TR" sz="2000" dirty="0" smtClean="0"/>
              <a:t>BCR-ABL, MLL </a:t>
            </a:r>
            <a:r>
              <a:rPr lang="tr-TR" sz="2000" dirty="0"/>
              <a:t>yeniden düzenlemesinin varlığı ve birinci basamak tedavi rejimi SSS </a:t>
            </a:r>
            <a:r>
              <a:rPr lang="tr-TR" sz="2000" dirty="0" err="1"/>
              <a:t>nüksü</a:t>
            </a:r>
            <a:r>
              <a:rPr lang="tr-TR" sz="2000" dirty="0"/>
              <a:t> riski ile ilişkili </a:t>
            </a:r>
            <a:r>
              <a:rPr lang="tr-TR" sz="2000" dirty="0" smtClean="0"/>
              <a:t>değil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239760" y="6258560"/>
            <a:ext cx="503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ASH 2024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Allojenik</a:t>
            </a:r>
            <a:r>
              <a:rPr lang="tr-TR" dirty="0"/>
              <a:t> HCT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030720" y="630936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</a:rPr>
              <a:t>Chiaretti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 S, 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. How I treat adult </a:t>
            </a: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</a:rPr>
              <a:t>+ ALL</a:t>
            </a:r>
            <a:r>
              <a:rPr lang="en-US" sz="8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tr-TR" sz="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Snowden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JA,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Society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Blood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Marrow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Transplantation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(EBMT).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Indications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haematopoietic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cell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transplantation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haematological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diseases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solid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tumours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immune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disorders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current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>
                <a:solidFill>
                  <a:schemeClr val="accent1">
                    <a:lumMod val="75000"/>
                  </a:schemeClr>
                </a:solidFill>
              </a:rPr>
              <a:t>practice</a:t>
            </a:r>
            <a:r>
              <a:rPr lang="tr-TR" sz="800" u="sng" dirty="0">
                <a:solidFill>
                  <a:schemeClr val="accent1">
                    <a:lumMod val="75000"/>
                  </a:schemeClr>
                </a:solidFill>
              </a:rPr>
              <a:t> in Europe, 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  <a:p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EBMT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Handbook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, 2024.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14" y="2609735"/>
            <a:ext cx="9831172" cy="16385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14" y="2352524"/>
            <a:ext cx="9774014" cy="257211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80414" y="4428008"/>
            <a:ext cx="5911272" cy="1983303"/>
          </a:xfrm>
          <a:prstGeom prst="rect">
            <a:avLst/>
          </a:prstGeom>
        </p:spPr>
      </p:pic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46" y="2210953"/>
            <a:ext cx="6187440" cy="4620749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226300" y="2895600"/>
            <a:ext cx="462982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Daha erken ve daha uzun TKI </a:t>
            </a:r>
            <a:r>
              <a:rPr lang="tr-TR" dirty="0" err="1" smtClean="0"/>
              <a:t>maruziyeti</a:t>
            </a:r>
            <a:r>
              <a:rPr lang="tr-TR" dirty="0" smtClean="0"/>
              <a:t> daha iyi hastalık kontrolü </a:t>
            </a:r>
          </a:p>
          <a:p>
            <a:endParaRPr lang="tr-TR" dirty="0" smtClean="0"/>
          </a:p>
          <a:p>
            <a:r>
              <a:rPr lang="tr-TR" dirty="0" smtClean="0"/>
              <a:t>&gt;%90 CHR, iyi OS ve DFS</a:t>
            </a:r>
          </a:p>
          <a:p>
            <a:endParaRPr lang="tr-TR" i="1" dirty="0" smtClean="0"/>
          </a:p>
          <a:p>
            <a:r>
              <a:rPr lang="tr-TR" i="1" dirty="0" smtClean="0"/>
              <a:t>IKZF1 </a:t>
            </a:r>
            <a:r>
              <a:rPr lang="tr-TR" dirty="0" smtClean="0"/>
              <a:t>ve </a:t>
            </a:r>
            <a:r>
              <a:rPr lang="tr-TR" i="1" dirty="0" smtClean="0"/>
              <a:t>CDKN2A/B </a:t>
            </a:r>
            <a:r>
              <a:rPr lang="tr-TR" dirty="0" smtClean="0"/>
              <a:t>ve </a:t>
            </a:r>
            <a:r>
              <a:rPr lang="tr-TR" i="1" dirty="0" smtClean="0"/>
              <a:t>PAX5 </a:t>
            </a:r>
            <a:r>
              <a:rPr lang="tr-TR" dirty="0" smtClean="0"/>
              <a:t>gibi  ek </a:t>
            </a:r>
            <a:r>
              <a:rPr lang="tr-TR" dirty="0" err="1" smtClean="0"/>
              <a:t>sitogenetik</a:t>
            </a:r>
            <a:r>
              <a:rPr lang="tr-TR" dirty="0" smtClean="0"/>
              <a:t> ve/veya moleküler aberasyonlar olumsuz </a:t>
            </a:r>
            <a:r>
              <a:rPr lang="tr-TR" dirty="0" err="1" smtClean="0"/>
              <a:t>prognostik</a:t>
            </a:r>
            <a:r>
              <a:rPr lang="tr-TR" dirty="0" smtClean="0"/>
              <a:t> etki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675222"/>
            <a:ext cx="10173386" cy="6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 </a:t>
            </a:r>
            <a:r>
              <a:rPr lang="tr-TR" dirty="0" err="1" smtClean="0"/>
              <a:t>Blinatumomab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" y="1926863"/>
            <a:ext cx="6240060" cy="293162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58000" y="1595120"/>
            <a:ext cx="4348480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Bispesifik</a:t>
            </a:r>
            <a:r>
              <a:rPr lang="tr-TR" dirty="0" smtClean="0"/>
              <a:t> (CD19-CD3) </a:t>
            </a:r>
            <a:r>
              <a:rPr lang="tr-TR" dirty="0" err="1" smtClean="0"/>
              <a:t>monoklonal</a:t>
            </a:r>
            <a:r>
              <a:rPr lang="tr-TR" dirty="0" smtClean="0"/>
              <a:t> antikor</a:t>
            </a:r>
          </a:p>
          <a:p>
            <a:r>
              <a:rPr lang="tr-TR" dirty="0" err="1" smtClean="0"/>
              <a:t>Monomerik</a:t>
            </a:r>
            <a:r>
              <a:rPr lang="tr-TR" dirty="0" smtClean="0"/>
              <a:t> ve yaklaşık 55 </a:t>
            </a:r>
            <a:r>
              <a:rPr lang="tr-TR" dirty="0" err="1" smtClean="0"/>
              <a:t>kDa</a:t>
            </a:r>
            <a:endParaRPr lang="tr-TR" dirty="0" smtClean="0"/>
          </a:p>
          <a:p>
            <a:r>
              <a:rPr lang="tr-TR" dirty="0" smtClean="0"/>
              <a:t>T-</a:t>
            </a:r>
            <a:r>
              <a:rPr lang="tr-TR" dirty="0" err="1" smtClean="0"/>
              <a:t>efektör</a:t>
            </a:r>
            <a:r>
              <a:rPr lang="tr-TR" dirty="0" smtClean="0"/>
              <a:t> bellek hücrelerini hedef hücrelere yönlendirir</a:t>
            </a:r>
          </a:p>
          <a:p>
            <a:r>
              <a:rPr lang="tr-TR" dirty="0" smtClean="0"/>
              <a:t>Hücre spesifik </a:t>
            </a:r>
            <a:r>
              <a:rPr lang="tr-TR" dirty="0" err="1" smtClean="0"/>
              <a:t>toksisite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vitro</a:t>
            </a:r>
            <a:r>
              <a:rPr lang="tr-TR" dirty="0" smtClean="0"/>
              <a:t> olarak 10-100 </a:t>
            </a:r>
            <a:r>
              <a:rPr lang="tr-TR" dirty="0" err="1" smtClean="0"/>
              <a:t>pg</a:t>
            </a:r>
            <a:r>
              <a:rPr lang="tr-TR" dirty="0" smtClean="0"/>
              <a:t>/</a:t>
            </a:r>
            <a:r>
              <a:rPr lang="tr-TR" dirty="0" err="1" smtClean="0"/>
              <a:t>mL</a:t>
            </a:r>
            <a:r>
              <a:rPr lang="tr-TR" dirty="0" smtClean="0"/>
              <a:t> yarım-maksimal hedef hücre </a:t>
            </a:r>
            <a:r>
              <a:rPr lang="tr-TR" dirty="0" err="1" smtClean="0"/>
              <a:t>lizisine</a:t>
            </a:r>
            <a:r>
              <a:rPr lang="tr-TR" dirty="0" smtClean="0"/>
              <a:t> neden olarak son derece güçlü bir molekül</a:t>
            </a:r>
          </a:p>
          <a:p>
            <a:endParaRPr lang="tr-TR" dirty="0"/>
          </a:p>
          <a:p>
            <a:r>
              <a:rPr lang="tr-TR" dirty="0" smtClean="0"/>
              <a:t>Aktive T hücreleri TNF-</a:t>
            </a:r>
            <a:r>
              <a:rPr lang="el-GR" dirty="0" smtClean="0"/>
              <a:t>α, </a:t>
            </a:r>
            <a:r>
              <a:rPr lang="tr-TR" dirty="0" smtClean="0"/>
              <a:t>IFN-</a:t>
            </a:r>
            <a:r>
              <a:rPr lang="el-GR" dirty="0" smtClean="0"/>
              <a:t>γ, </a:t>
            </a:r>
            <a:r>
              <a:rPr lang="tr-TR" dirty="0" smtClean="0"/>
              <a:t>IL-6 ve IL-2 gibi </a:t>
            </a:r>
            <a:r>
              <a:rPr lang="tr-TR" dirty="0" err="1" smtClean="0"/>
              <a:t>pro-inflamatuar</a:t>
            </a:r>
            <a:r>
              <a:rPr lang="tr-TR" dirty="0" smtClean="0"/>
              <a:t> </a:t>
            </a:r>
            <a:r>
              <a:rPr lang="tr-TR" dirty="0" err="1" smtClean="0"/>
              <a:t>sitokinleri</a:t>
            </a:r>
            <a:r>
              <a:rPr lang="tr-TR" dirty="0" smtClean="0"/>
              <a:t> sentezler; bu ateş-KB düşüş gibi semptomlar</a:t>
            </a:r>
          </a:p>
          <a:p>
            <a:r>
              <a:rPr lang="tr-TR" dirty="0" smtClean="0"/>
              <a:t>İlk doz sonrası daha fazla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418080" y="5974080"/>
            <a:ext cx="673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Löffler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A, et al. A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recombinant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bispecific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single-chain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antibody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, CD19 x CD3,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induces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rapid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high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lymphoma-directed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cytotoxicity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unstimulated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T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lymphocytes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Wolf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E, et al.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BiTEs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bispecific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antibody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constructs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unique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anti-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tumor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activity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Dreier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T, et al.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Extremely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potent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rapid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co-stimulation-independent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cytotoxic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T-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cell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response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against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lymphoma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cells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catalyzed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single-chain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bispecific</a:t>
            </a:r>
            <a:r>
              <a:rPr lang="tr-TR" sz="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800" u="sng" dirty="0" err="1" smtClean="0">
                <a:solidFill>
                  <a:schemeClr val="accent1">
                    <a:lumMod val="75000"/>
                  </a:schemeClr>
                </a:solidFill>
              </a:rPr>
              <a:t>antibody</a:t>
            </a:r>
            <a:endParaRPr lang="tr-TR" sz="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9331</Words>
  <Application>Microsoft Office PowerPoint</Application>
  <PresentationFormat>Geniş ekran</PresentationFormat>
  <Paragraphs>822</Paragraphs>
  <Slides>40</Slides>
  <Notes>32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Segoe UI</vt:lpstr>
      <vt:lpstr>Times New Roman</vt:lpstr>
      <vt:lpstr>Wingdings</vt:lpstr>
      <vt:lpstr>Office Teması</vt:lpstr>
      <vt:lpstr>Relaps- Refrakter ALL Tedavisinde İmmünoterapinin Yeri</vt:lpstr>
      <vt:lpstr>Sunum Planı</vt:lpstr>
      <vt:lpstr>Giriş </vt:lpstr>
      <vt:lpstr>Giriş -2</vt:lpstr>
      <vt:lpstr>MRD</vt:lpstr>
      <vt:lpstr>MRD Önemi</vt:lpstr>
      <vt:lpstr>MRD Önemi-2</vt:lpstr>
      <vt:lpstr>Allojenik HCT</vt:lpstr>
      <vt:lpstr> Blinatumomab</vt:lpstr>
      <vt:lpstr> Blinatumomab</vt:lpstr>
      <vt:lpstr>TOWER </vt:lpstr>
      <vt:lpstr>Blinatumomab-TOWER</vt:lpstr>
      <vt:lpstr>Blinatumomab-TOWER</vt:lpstr>
      <vt:lpstr>Blinatumomab-R/R- ALCANTARA</vt:lpstr>
      <vt:lpstr>Inotuzumab ozogamisin</vt:lpstr>
      <vt:lpstr>İոоtuzumаb ozogamisin-INO-VATE </vt:lpstr>
      <vt:lpstr>Inotuzumab ozogamisin</vt:lpstr>
      <vt:lpstr>Inotuzumab ozogamisin-AE</vt:lpstr>
      <vt:lpstr>InO-VATE ALL Uzun Süreli Takip: VOD/SOS</vt:lpstr>
      <vt:lpstr>CAR-T Hücre Tedavisi</vt:lpstr>
      <vt:lpstr>CAR-T</vt:lpstr>
      <vt:lpstr>SSS Nüks Tedavisi?</vt:lpstr>
      <vt:lpstr>Blinatumomab-LP Zamanı? Nörotoksisite?</vt:lpstr>
      <vt:lpstr>Ph + ALL</vt:lpstr>
      <vt:lpstr>Postimmunoterapi relaps?</vt:lpstr>
      <vt:lpstr>Daratumumab- venetoklaks</vt:lpstr>
      <vt:lpstr>T-ALL- CAR-T</vt:lpstr>
      <vt:lpstr>Sitokin Salınım Sendromu</vt:lpstr>
      <vt:lpstr>Sitokin Salınım Sendromu-Patofizyoloji</vt:lpstr>
      <vt:lpstr>Sitokin Salınım Sendromu-Klinik</vt:lpstr>
      <vt:lpstr>Sitokin Salınım Sendromu-Tedavi</vt:lpstr>
      <vt:lpstr>ICANS</vt:lpstr>
      <vt:lpstr>ICANS</vt:lpstr>
      <vt:lpstr>Blinatumomab-Yan Etkilere Göre Doz Modifikasyonu </vt:lpstr>
      <vt:lpstr>Blinatumomab-Yan Etkilere Göre Doz Modifikasyonu-2 </vt:lpstr>
      <vt:lpstr>İnotuzumab ozogamisin- Doz Modifikasyonu</vt:lpstr>
      <vt:lpstr>Sonuç </vt:lpstr>
      <vt:lpstr>PowerPoint Sunusu</vt:lpstr>
      <vt:lpstr>PowerPoint Sunusu</vt:lpstr>
      <vt:lpstr>Blina ve Car-t DİRENÇ MEKANİZMASI CD58 KAYBI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seda kurtuluş</dc:creator>
  <cp:lastModifiedBy>seda kurtuluş</cp:lastModifiedBy>
  <cp:revision>223</cp:revision>
  <dcterms:created xsi:type="dcterms:W3CDTF">2025-03-13T14:34:00Z</dcterms:created>
  <dcterms:modified xsi:type="dcterms:W3CDTF">2025-04-26T08:41:07Z</dcterms:modified>
</cp:coreProperties>
</file>